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52"/>
  </p:notesMasterIdLst>
  <p:sldIdLst>
    <p:sldId id="554" r:id="rId3"/>
    <p:sldId id="776" r:id="rId4"/>
    <p:sldId id="777" r:id="rId5"/>
    <p:sldId id="775" r:id="rId6"/>
    <p:sldId id="259" r:id="rId7"/>
    <p:sldId id="272" r:id="rId8"/>
    <p:sldId id="768" r:id="rId9"/>
    <p:sldId id="769" r:id="rId10"/>
    <p:sldId id="478" r:id="rId11"/>
    <p:sldId id="477" r:id="rId12"/>
    <p:sldId id="271" r:id="rId13"/>
    <p:sldId id="479" r:id="rId14"/>
    <p:sldId id="480" r:id="rId15"/>
    <p:sldId id="333" r:id="rId16"/>
    <p:sldId id="481" r:id="rId17"/>
    <p:sldId id="334" r:id="rId18"/>
    <p:sldId id="482" r:id="rId19"/>
    <p:sldId id="483" r:id="rId20"/>
    <p:sldId id="553" r:id="rId21"/>
    <p:sldId id="260" r:id="rId22"/>
    <p:sldId id="261" r:id="rId23"/>
    <p:sldId id="555" r:id="rId24"/>
    <p:sldId id="557" r:id="rId25"/>
    <p:sldId id="558" r:id="rId26"/>
    <p:sldId id="263" r:id="rId27"/>
    <p:sldId id="264" r:id="rId28"/>
    <p:sldId id="265" r:id="rId29"/>
    <p:sldId id="266" r:id="rId30"/>
    <p:sldId id="267" r:id="rId31"/>
    <p:sldId id="268" r:id="rId32"/>
    <p:sldId id="269" r:id="rId33"/>
    <p:sldId id="270" r:id="rId34"/>
    <p:sldId id="720" r:id="rId35"/>
    <p:sldId id="274" r:id="rId36"/>
    <p:sldId id="508" r:id="rId37"/>
    <p:sldId id="275" r:id="rId38"/>
    <p:sldId id="277" r:id="rId39"/>
    <p:sldId id="278" r:id="rId40"/>
    <p:sldId id="468" r:id="rId41"/>
    <p:sldId id="279" r:id="rId42"/>
    <p:sldId id="559" r:id="rId43"/>
    <p:sldId id="284" r:id="rId44"/>
    <p:sldId id="285" r:id="rId45"/>
    <p:sldId id="286" r:id="rId46"/>
    <p:sldId id="287" r:id="rId47"/>
    <p:sldId id="288" r:id="rId48"/>
    <p:sldId id="281" r:id="rId49"/>
    <p:sldId id="289" r:id="rId50"/>
    <p:sldId id="290" r:id="rId51"/>
    <p:sldId id="291" r:id="rId52"/>
    <p:sldId id="283" r:id="rId53"/>
    <p:sldId id="541" r:id="rId54"/>
    <p:sldId id="292" r:id="rId55"/>
    <p:sldId id="542" r:id="rId56"/>
    <p:sldId id="293" r:id="rId57"/>
    <p:sldId id="294" r:id="rId58"/>
    <p:sldId id="503" r:id="rId59"/>
    <p:sldId id="295" r:id="rId60"/>
    <p:sldId id="543" r:id="rId61"/>
    <p:sldId id="296" r:id="rId62"/>
    <p:sldId id="561" r:id="rId63"/>
    <p:sldId id="560" r:id="rId64"/>
    <p:sldId id="300" r:id="rId65"/>
    <p:sldId id="301" r:id="rId66"/>
    <p:sldId id="302" r:id="rId67"/>
    <p:sldId id="303" r:id="rId68"/>
    <p:sldId id="562" r:id="rId69"/>
    <p:sldId id="563" r:id="rId70"/>
    <p:sldId id="566" r:id="rId71"/>
    <p:sldId id="770" r:id="rId72"/>
    <p:sldId id="771" r:id="rId73"/>
    <p:sldId id="772" r:id="rId74"/>
    <p:sldId id="567" r:id="rId75"/>
    <p:sldId id="569" r:id="rId76"/>
    <p:sldId id="573" r:id="rId77"/>
    <p:sldId id="571" r:id="rId78"/>
    <p:sldId id="546" r:id="rId79"/>
    <p:sldId id="572" r:id="rId80"/>
    <p:sldId id="304" r:id="rId81"/>
    <p:sldId id="305" r:id="rId82"/>
    <p:sldId id="488" r:id="rId83"/>
    <p:sldId id="474" r:id="rId84"/>
    <p:sldId id="308" r:id="rId85"/>
    <p:sldId id="489" r:id="rId86"/>
    <p:sldId id="490" r:id="rId87"/>
    <p:sldId id="315" r:id="rId88"/>
    <p:sldId id="307" r:id="rId89"/>
    <p:sldId id="316" r:id="rId90"/>
    <p:sldId id="317" r:id="rId91"/>
    <p:sldId id="547" r:id="rId92"/>
    <p:sldId id="318" r:id="rId93"/>
    <p:sldId id="319" r:id="rId94"/>
    <p:sldId id="320" r:id="rId95"/>
    <p:sldId id="321" r:id="rId96"/>
    <p:sldId id="322" r:id="rId97"/>
    <p:sldId id="323" r:id="rId98"/>
    <p:sldId id="735" r:id="rId99"/>
    <p:sldId id="326" r:id="rId100"/>
    <p:sldId id="327" r:id="rId101"/>
    <p:sldId id="328" r:id="rId102"/>
    <p:sldId id="511" r:id="rId103"/>
    <p:sldId id="330" r:id="rId104"/>
    <p:sldId id="331" r:id="rId105"/>
    <p:sldId id="332" r:id="rId106"/>
    <p:sldId id="335" r:id="rId107"/>
    <p:sldId id="505" r:id="rId108"/>
    <p:sldId id="506" r:id="rId109"/>
    <p:sldId id="338" r:id="rId110"/>
    <p:sldId id="339" r:id="rId111"/>
    <p:sldId id="340" r:id="rId112"/>
    <p:sldId id="486" r:id="rId113"/>
    <p:sldId id="574" r:id="rId114"/>
    <p:sldId id="342" r:id="rId115"/>
    <p:sldId id="343" r:id="rId116"/>
    <p:sldId id="344" r:id="rId117"/>
    <p:sldId id="345" r:id="rId118"/>
    <p:sldId id="346" r:id="rId119"/>
    <p:sldId id="347" r:id="rId120"/>
    <p:sldId id="348" r:id="rId121"/>
    <p:sldId id="349" r:id="rId122"/>
    <p:sldId id="350" r:id="rId123"/>
    <p:sldId id="351" r:id="rId124"/>
    <p:sldId id="533" r:id="rId125"/>
    <p:sldId id="352" r:id="rId126"/>
    <p:sldId id="353" r:id="rId127"/>
    <p:sldId id="512" r:id="rId128"/>
    <p:sldId id="355" r:id="rId129"/>
    <p:sldId id="534" r:id="rId130"/>
    <p:sldId id="356" r:id="rId131"/>
    <p:sldId id="706" r:id="rId132"/>
    <p:sldId id="707" r:id="rId133"/>
    <p:sldId id="708" r:id="rId134"/>
    <p:sldId id="719" r:id="rId135"/>
    <p:sldId id="710" r:id="rId136"/>
    <p:sldId id="713" r:id="rId137"/>
    <p:sldId id="773" r:id="rId138"/>
    <p:sldId id="715" r:id="rId139"/>
    <p:sldId id="774" r:id="rId140"/>
    <p:sldId id="717" r:id="rId141"/>
    <p:sldId id="718" r:id="rId142"/>
    <p:sldId id="712" r:id="rId143"/>
    <p:sldId id="359" r:id="rId144"/>
    <p:sldId id="507" r:id="rId145"/>
    <p:sldId id="362" r:id="rId146"/>
    <p:sldId id="363" r:id="rId147"/>
    <p:sldId id="364" r:id="rId148"/>
    <p:sldId id="365" r:id="rId149"/>
    <p:sldId id="366" r:id="rId150"/>
    <p:sldId id="367" r:id="rId1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266"/>
            <p14:sldId id="267"/>
            <p14:sldId id="268"/>
            <p14:sldId id="269"/>
            <p14:sldId id="270"/>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Lst>
        </p14:section>
        <p14:section name="4: OpenCL APIs" id="{F5742A68-DEA9-49EF-B1BC-402301531D11}">
          <p14:sldIdLst>
            <p14:sldId id="301"/>
            <p14:sldId id="302"/>
            <p14:sldId id="303"/>
            <p14:sldId id="562"/>
            <p14:sldId id="563"/>
            <p14:sldId id="566"/>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574"/>
            <p14:sldId id="342"/>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18"/>
            <p14:sldId id="712"/>
          </p14:sldIdLst>
        </p14:section>
        <p14:section name="7: Synchronization" id="{D274A64D-BFEA-4FF1-87CF-80E968EDCFFE}">
          <p14:sldIdLst>
            <p14:sldId id="359"/>
            <p14:sldId id="507"/>
            <p14:sldId id="362"/>
            <p14:sldId id="363"/>
            <p14:sldId id="364"/>
            <p14:sldId id="365"/>
            <p14:sldId id="366"/>
            <p14:sldId id="3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98387" autoAdjust="0"/>
  </p:normalViewPr>
  <p:slideViewPr>
    <p:cSldViewPr>
      <p:cViewPr varScale="1">
        <p:scale>
          <a:sx n="115" d="100"/>
          <a:sy n="115" d="100"/>
        </p:scale>
        <p:origin x="-1288" y="-10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8416"/>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printerSettings" Target="printerSettings/printerSettings1.bin"/><Relationship Id="rId154" Type="http://schemas.openxmlformats.org/officeDocument/2006/relationships/commentAuthors" Target="commentAuthors.xml"/><Relationship Id="rId155" Type="http://schemas.openxmlformats.org/officeDocument/2006/relationships/presProps" Target="presProps.xml"/><Relationship Id="rId156" Type="http://schemas.openxmlformats.org/officeDocument/2006/relationships/viewProps" Target="viewProps.xml"/><Relationship Id="rId157" Type="http://schemas.openxmlformats.org/officeDocument/2006/relationships/theme" Target="theme/theme1.xml"/><Relationship Id="rId15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17/02/15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 leave off the double underscore</a:t>
            </a:r>
            <a:r>
              <a:rPr lang="en-GB" baseline="0" dirty="0" smtClean="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For the Tesla system described on this slide, here are the performance numbers with the actual programs used in the tutorial</a:t>
            </a:r>
          </a:p>
          <a:p>
            <a:endParaRPr lang="en-US" sz="1400" dirty="0"/>
          </a:p>
          <a:p>
            <a:r>
              <a:rPr lang="en-US" sz="1400" dirty="0" smtClean="0"/>
              <a:t>Solution 05</a:t>
            </a:r>
            <a:r>
              <a:rPr lang="en-US" sz="1400" dirty="0"/>
              <a:t> </a:t>
            </a:r>
            <a:r>
              <a:rPr lang="en-US" sz="1400" dirty="0" smtClean="0"/>
              <a:t>--- </a:t>
            </a:r>
            <a:r>
              <a:rPr lang="en-US" sz="1400" dirty="0"/>
              <a:t>Parallel matrix </a:t>
            </a:r>
            <a:r>
              <a:rPr lang="en-US" sz="1400" dirty="0" err="1"/>
              <a:t>mult</a:t>
            </a:r>
            <a:r>
              <a:rPr lang="en-US" sz="1400" dirty="0"/>
              <a:t> (dot prod), order 1024 on CPU </a:t>
            </a:r>
            <a:r>
              <a:rPr lang="en-US" sz="1400" dirty="0" smtClean="0"/>
              <a:t>==0.57 </a:t>
            </a:r>
            <a:r>
              <a:rPr lang="en-US" sz="1400" dirty="0"/>
              <a:t>seconds at 3734.8 MFLOPS </a:t>
            </a:r>
          </a:p>
          <a:p>
            <a:r>
              <a:rPr lang="en-US" sz="1400" dirty="0"/>
              <a:t> </a:t>
            </a:r>
          </a:p>
          <a:p>
            <a:r>
              <a:rPr lang="en-US" sz="1400" dirty="0"/>
              <a:t>Solution </a:t>
            </a:r>
            <a:r>
              <a:rPr lang="en-US" sz="1400" dirty="0" smtClean="0"/>
              <a:t>06---Parallel </a:t>
            </a:r>
            <a:r>
              <a:rPr lang="en-US" sz="1400" dirty="0"/>
              <a:t>matrix </a:t>
            </a:r>
            <a:r>
              <a:rPr lang="en-US" sz="1400" dirty="0" err="1"/>
              <a:t>mult</a:t>
            </a:r>
            <a:r>
              <a:rPr lang="en-US" sz="1400" dirty="0"/>
              <a:t> (dot prod), order 1024 on CPU </a:t>
            </a:r>
            <a:r>
              <a:rPr lang="en-US" sz="1400" dirty="0" smtClean="0"/>
              <a:t>=</a:t>
            </a:r>
            <a:r>
              <a:rPr lang="en-US" sz="1400" dirty="0"/>
              <a:t> 0.52 seconds at 4114.0 MFLOPS </a:t>
            </a:r>
          </a:p>
          <a:p>
            <a:r>
              <a:rPr lang="en-US" sz="1400" dirty="0"/>
              <a:t> </a:t>
            </a:r>
          </a:p>
          <a:p>
            <a:r>
              <a:rPr lang="en-US" sz="1400" dirty="0"/>
              <a:t>Solution </a:t>
            </a:r>
            <a:r>
              <a:rPr lang="en-US" sz="1400" dirty="0" smtClean="0"/>
              <a:t>07-----Parallel </a:t>
            </a:r>
            <a:r>
              <a:rPr lang="en-US" sz="1400" dirty="0"/>
              <a:t>matrix </a:t>
            </a:r>
            <a:r>
              <a:rPr lang="en-US" sz="1400" dirty="0" err="1"/>
              <a:t>mult</a:t>
            </a:r>
            <a:r>
              <a:rPr lang="en-US" sz="1400" dirty="0"/>
              <a:t> (dot prod), order 1024 on CPU </a:t>
            </a:r>
            <a:r>
              <a:rPr lang="en-US" sz="1400" dirty="0" smtClean="0"/>
              <a:t>=</a:t>
            </a:r>
            <a:r>
              <a:rPr lang="en-US" sz="1400" dirty="0"/>
              <a:t> 0.26 seconds at 8259.6 MFLOPS </a:t>
            </a:r>
          </a:p>
          <a:p>
            <a:r>
              <a:rPr lang="en-US" sz="1400" dirty="0"/>
              <a:t> </a:t>
            </a:r>
          </a:p>
          <a:p>
            <a:r>
              <a:rPr lang="en-US" sz="1400" dirty="0"/>
              <a:t>Solution </a:t>
            </a:r>
            <a:r>
              <a:rPr lang="en-US" sz="1400" dirty="0" smtClean="0"/>
              <a:t>08--- </a:t>
            </a:r>
            <a:r>
              <a:rPr lang="en-US" sz="1400" dirty="0"/>
              <a:t>Parallel matrix </a:t>
            </a:r>
            <a:r>
              <a:rPr lang="en-US" sz="1400" dirty="0" err="1"/>
              <a:t>mult</a:t>
            </a:r>
            <a:r>
              <a:rPr lang="en-US" sz="1400" dirty="0"/>
              <a:t> (dot prod), order 1024 on </a:t>
            </a:r>
            <a:r>
              <a:rPr lang="en-US" sz="1400" dirty="0" smtClean="0"/>
              <a:t>GPU =</a:t>
            </a:r>
            <a:r>
              <a:rPr lang="en-US" sz="1400" dirty="0"/>
              <a:t> 0.27 seconds at 7837.5 MFLOPS </a:t>
            </a:r>
          </a:p>
          <a:p>
            <a:r>
              <a:rPr lang="en-US" sz="1400" dirty="0"/>
              <a:t> </a:t>
            </a:r>
          </a:p>
          <a:p>
            <a:r>
              <a:rPr lang="en-US" sz="1400" dirty="0" smtClean="0"/>
              <a:t>Solution 09   --Parallel </a:t>
            </a:r>
            <a:r>
              <a:rPr lang="en-US" sz="1400" dirty="0"/>
              <a:t>matrix </a:t>
            </a:r>
            <a:r>
              <a:rPr lang="en-US" sz="1400" dirty="0" err="1"/>
              <a:t>mult</a:t>
            </a:r>
            <a:r>
              <a:rPr lang="en-US" sz="1400" dirty="0"/>
              <a:t> (dot prod), order 1024 on </a:t>
            </a:r>
            <a:r>
              <a:rPr lang="en-US" sz="1400" dirty="0" smtClean="0"/>
              <a:t>GPU =</a:t>
            </a:r>
            <a:r>
              <a:rPr lang="en-US" sz="1400" dirty="0"/>
              <a:t>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139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to mention the convention for naming the host and device-side variables here, i.e. h_ and d_</a:t>
            </a:r>
            <a:r>
              <a:rPr lang="en-GB" baseline="0" dirty="0" smtClean="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53</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For the Tesla system described on this slide, here are the performance numbers with the actual programs used in the tutorial</a:t>
            </a:r>
          </a:p>
          <a:p>
            <a:endParaRPr lang="en-US" sz="1400" dirty="0"/>
          </a:p>
          <a:p>
            <a:r>
              <a:rPr lang="en-US" sz="1400" dirty="0" smtClean="0"/>
              <a:t>Solution 05</a:t>
            </a:r>
            <a:r>
              <a:rPr lang="en-US" sz="1400" dirty="0"/>
              <a:t> </a:t>
            </a:r>
            <a:r>
              <a:rPr lang="en-US" sz="1400" dirty="0" smtClean="0"/>
              <a:t>--- </a:t>
            </a:r>
            <a:r>
              <a:rPr lang="en-US" sz="1400" dirty="0"/>
              <a:t>Parallel matrix </a:t>
            </a:r>
            <a:r>
              <a:rPr lang="en-US" sz="1400" dirty="0" err="1"/>
              <a:t>mult</a:t>
            </a:r>
            <a:r>
              <a:rPr lang="en-US" sz="1400" dirty="0"/>
              <a:t> (dot prod), order 1024 on CPU </a:t>
            </a:r>
            <a:r>
              <a:rPr lang="en-US" sz="1400" dirty="0" smtClean="0"/>
              <a:t>==0.57 </a:t>
            </a:r>
            <a:r>
              <a:rPr lang="en-US" sz="1400" dirty="0"/>
              <a:t>seconds at 3734.8 MFLOPS </a:t>
            </a:r>
          </a:p>
          <a:p>
            <a:r>
              <a:rPr lang="en-US" sz="1400" dirty="0"/>
              <a:t> </a:t>
            </a:r>
          </a:p>
          <a:p>
            <a:r>
              <a:rPr lang="en-US" sz="1400" dirty="0"/>
              <a:t>Solution </a:t>
            </a:r>
            <a:r>
              <a:rPr lang="en-US" sz="1400" dirty="0" smtClean="0"/>
              <a:t>06---Parallel </a:t>
            </a:r>
            <a:r>
              <a:rPr lang="en-US" sz="1400" dirty="0"/>
              <a:t>matrix </a:t>
            </a:r>
            <a:r>
              <a:rPr lang="en-US" sz="1400" dirty="0" err="1"/>
              <a:t>mult</a:t>
            </a:r>
            <a:r>
              <a:rPr lang="en-US" sz="1400" dirty="0"/>
              <a:t> (dot prod), order 1024 on CPU </a:t>
            </a:r>
            <a:r>
              <a:rPr lang="en-US" sz="1400" dirty="0" smtClean="0"/>
              <a:t>=</a:t>
            </a:r>
            <a:r>
              <a:rPr lang="en-US" sz="1400" dirty="0"/>
              <a:t> 0.52 seconds at 4114.0 MFLOPS </a:t>
            </a:r>
          </a:p>
          <a:p>
            <a:r>
              <a:rPr lang="en-US" sz="1400" dirty="0"/>
              <a:t> </a:t>
            </a:r>
          </a:p>
          <a:p>
            <a:r>
              <a:rPr lang="en-US" sz="1400" dirty="0"/>
              <a:t>Solution </a:t>
            </a:r>
            <a:r>
              <a:rPr lang="en-US" sz="1400" dirty="0" smtClean="0"/>
              <a:t>07-----Parallel </a:t>
            </a:r>
            <a:r>
              <a:rPr lang="en-US" sz="1400" dirty="0"/>
              <a:t>matrix </a:t>
            </a:r>
            <a:r>
              <a:rPr lang="en-US" sz="1400" dirty="0" err="1"/>
              <a:t>mult</a:t>
            </a:r>
            <a:r>
              <a:rPr lang="en-US" sz="1400" dirty="0"/>
              <a:t> (dot prod), order 1024 on CPU </a:t>
            </a:r>
            <a:r>
              <a:rPr lang="en-US" sz="1400" dirty="0" smtClean="0"/>
              <a:t>=</a:t>
            </a:r>
            <a:r>
              <a:rPr lang="en-US" sz="1400" dirty="0"/>
              <a:t> 0.26 seconds at 8259.6 MFLOPS </a:t>
            </a:r>
          </a:p>
          <a:p>
            <a:r>
              <a:rPr lang="en-US" sz="1400" dirty="0"/>
              <a:t> </a:t>
            </a:r>
          </a:p>
          <a:p>
            <a:r>
              <a:rPr lang="en-US" sz="1400" dirty="0"/>
              <a:t>Solution </a:t>
            </a:r>
            <a:r>
              <a:rPr lang="en-US" sz="1400" dirty="0" smtClean="0"/>
              <a:t>08--- </a:t>
            </a:r>
            <a:r>
              <a:rPr lang="en-US" sz="1400" dirty="0"/>
              <a:t>Parallel matrix </a:t>
            </a:r>
            <a:r>
              <a:rPr lang="en-US" sz="1400" dirty="0" err="1"/>
              <a:t>mult</a:t>
            </a:r>
            <a:r>
              <a:rPr lang="en-US" sz="1400" dirty="0"/>
              <a:t> (dot prod), order 1024 on </a:t>
            </a:r>
            <a:r>
              <a:rPr lang="en-US" sz="1400" dirty="0" smtClean="0"/>
              <a:t>GPU =</a:t>
            </a:r>
            <a:r>
              <a:rPr lang="en-US" sz="1400" dirty="0"/>
              <a:t> 0.27 seconds at 7837.5 MFLOPS </a:t>
            </a:r>
          </a:p>
          <a:p>
            <a:r>
              <a:rPr lang="en-US" sz="1400" dirty="0"/>
              <a:t> </a:t>
            </a:r>
          </a:p>
          <a:p>
            <a:r>
              <a:rPr lang="en-US" sz="1400" dirty="0" smtClean="0"/>
              <a:t>Solution 09   --Parallel </a:t>
            </a:r>
            <a:r>
              <a:rPr lang="en-US" sz="1400" dirty="0"/>
              <a:t>matrix </a:t>
            </a:r>
            <a:r>
              <a:rPr lang="en-US" sz="1400" dirty="0" err="1"/>
              <a:t>mult</a:t>
            </a:r>
            <a:r>
              <a:rPr lang="en-US" sz="1400" dirty="0"/>
              <a:t> (dot prod), order 1024 on </a:t>
            </a:r>
            <a:r>
              <a:rPr lang="en-US" sz="1400" dirty="0" smtClean="0"/>
              <a:t>GPU =</a:t>
            </a:r>
            <a:r>
              <a:rPr lang="en-US" sz="1400" dirty="0"/>
              <a:t>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140</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barriers have been renamed as "work-group</a:t>
            </a:r>
            <a:r>
              <a:rPr lang="en-GB" baseline="0" dirty="0" smtClean="0"/>
              <a:t> barriers" in OpenCL 2.0 to help clear up the confusion…</a:t>
            </a:r>
          </a:p>
          <a:p>
            <a:endParaRPr lang="en-GB" baseline="0" dirty="0" smtClean="0"/>
          </a:p>
          <a:p>
            <a:r>
              <a:rPr lang="en-GB" baseline="0" dirty="0" smtClean="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144</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"Blocking" is from the point of view</a:t>
            </a:r>
            <a:r>
              <a:rPr lang="en-GB" baseline="0" dirty="0" smtClean="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57</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Might not need the writes if when you created the buffers you already initialised them by copying host memory, i.e. with a flag like CL_MEM_USE_HOST_PTR. More on all this later</a:t>
            </a:r>
            <a:r>
              <a:rPr lang="en-GB" baseline="0" dirty="0" smtClean="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59</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different ways to deal with kernels</a:t>
            </a:r>
            <a:r>
              <a:rPr lang="en-GB" baseline="0" dirty="0" smtClean="0"/>
              <a:t> – either define a kernel </a:t>
            </a:r>
            <a:r>
              <a:rPr lang="en-GB" baseline="0" dirty="0" err="1" smtClean="0"/>
              <a:t>functor</a:t>
            </a:r>
            <a:r>
              <a:rPr lang="en-GB" baseline="0" dirty="0" smtClean="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76</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cl::copy() commands are all blocking, there is no non-blocking version of them. The</a:t>
            </a:r>
            <a:r>
              <a:rPr lang="en-GB" baseline="0" dirty="0" smtClean="0"/>
              <a:t> reason for this is that their implementations are making use of pinned memory via Map and </a:t>
            </a:r>
            <a:r>
              <a:rPr lang="en-GB" baseline="0" dirty="0" err="1" smtClean="0"/>
              <a:t>Unmap</a:t>
            </a:r>
            <a:r>
              <a:rPr lang="en-GB" baseline="0" dirty="0" smtClean="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78</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80</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2273224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17/02/15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17/02/15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17/02/15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17/02/15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17/02/15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17/02/15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17/02/15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17/02/15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17/02/15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17/02/15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17/02/15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17/02/15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17/02/15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17/02/15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17/02/15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g"/><Relationship Id="rId7"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20" Type="http://schemas.openxmlformats.org/officeDocument/2006/relationships/hyperlink" Target="http://www.umu.se/umu/index_eng.html" TargetMode="External"/><Relationship Id="rId21" Type="http://schemas.openxmlformats.org/officeDocument/2006/relationships/image" Target="../media/image39.png"/><Relationship Id="rId22" Type="http://schemas.openxmlformats.org/officeDocument/2006/relationships/image" Target="../media/image40.jpeg"/><Relationship Id="rId23" Type="http://schemas.openxmlformats.org/officeDocument/2006/relationships/image" Target="../media/image41.png"/><Relationship Id="rId24" Type="http://schemas.openxmlformats.org/officeDocument/2006/relationships/image" Target="../media/image42.png"/><Relationship Id="rId25" Type="http://schemas.openxmlformats.org/officeDocument/2006/relationships/image" Target="../media/image43.png"/><Relationship Id="rId26" Type="http://schemas.openxmlformats.org/officeDocument/2006/relationships/image" Target="../media/image44.jpeg"/><Relationship Id="rId27" Type="http://schemas.openxmlformats.org/officeDocument/2006/relationships/image" Target="../media/image45.png"/><Relationship Id="rId28" Type="http://schemas.openxmlformats.org/officeDocument/2006/relationships/hyperlink" Target="http://www.gshark.com/" TargetMode="External"/><Relationship Id="rId29"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30" Type="http://schemas.openxmlformats.org/officeDocument/2006/relationships/image" Target="../media/image47.png"/><Relationship Id="rId31" Type="http://schemas.openxmlformats.org/officeDocument/2006/relationships/image" Target="../media/image48.png"/><Relationship Id="rId32" Type="http://schemas.openxmlformats.org/officeDocument/2006/relationships/image" Target="../media/image49.jpeg"/><Relationship Id="rId9"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hyperlink" Target="http://www.codeplay.com/" TargetMode="External"/><Relationship Id="rId33" Type="http://schemas.openxmlformats.org/officeDocument/2006/relationships/image" Target="../media/image50.png"/><Relationship Id="rId10" Type="http://schemas.openxmlformats.org/officeDocument/2006/relationships/image" Target="../media/image30.png"/><Relationship Id="rId11" Type="http://schemas.openxmlformats.org/officeDocument/2006/relationships/hyperlink" Target="http://www.amd.com/" TargetMode="External"/><Relationship Id="rId12" Type="http://schemas.openxmlformats.org/officeDocument/2006/relationships/image" Target="../media/image31.png"/><Relationship Id="rId13" Type="http://schemas.openxmlformats.org/officeDocument/2006/relationships/image" Target="../media/image32.jpeg"/><Relationship Id="rId14" Type="http://schemas.openxmlformats.org/officeDocument/2006/relationships/image" Target="../media/image33.jpeg"/><Relationship Id="rId15" Type="http://schemas.openxmlformats.org/officeDocument/2006/relationships/image" Target="../media/image34.jpe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cs.bris.ac.uk/~simonm/OpenC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khronos.org/files/opencl-1-1-quick-reference-card.pdf" TargetMode="External"/><Relationship Id="rId5" Type="http://schemas.openxmlformats.org/officeDocument/2006/relationships/hyperlink" Target="https://www.khronos.org/registry/cl/specs/opencl-1.1.pdf" TargetMode="External"/><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khronos.org/files/OpenCLPP12-reference-card.pdf" TargetMode="Externa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4" Type="http://schemas.openxmlformats.org/officeDocument/2006/relationships/hyperlink" Target="https://software.intel.com/en-us/intel-inde" TargetMode="External"/><Relationship Id="rId5" Type="http://schemas.openxmlformats.org/officeDocument/2006/relationships/hyperlink" Target="NVIDIA%20CUDA%20SDK" TargetMode="External"/><Relationship Id="rId6" Type="http://schemas.openxmlformats.org/officeDocument/2006/relationships/hyperlink" Target="https://www.khronos.org/registry/cl/" TargetMode="External"/><Relationship Id="rId1" Type="http://schemas.openxmlformats.org/officeDocument/2006/relationships/slideLayout" Target="../slideLayouts/slideLayout13.xml"/><Relationship Id="rId2" Type="http://schemas.openxmlformats.org/officeDocument/2006/relationships/hyperlink" Target="https://software.intel.com/en-us/articles/opencl-driver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smtClean="0"/>
              <a:t>Hands On </a:t>
            </a:r>
            <a:r>
              <a:rPr lang="en-GB" sz="5400" b="1" dirty="0" err="1" smtClean="0"/>
              <a:t>OpenCL</a:t>
            </a:r>
            <a:r>
              <a:rPr lang="en-GB" sz="2400" baseline="100000" dirty="0" err="1" smtClean="0">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a:bodyPr>
          <a:lstStyle/>
          <a:p>
            <a:pPr algn="l"/>
            <a:r>
              <a:rPr lang="en-GB" dirty="0" smtClean="0">
                <a:solidFill>
                  <a:schemeClr val="tx2"/>
                </a:solidFill>
              </a:rPr>
              <a:t>Simon McIntosh-Smith</a:t>
            </a:r>
          </a:p>
          <a:p>
            <a:pPr algn="l"/>
            <a:r>
              <a:rPr lang="en-GB" dirty="0" smtClean="0">
                <a:solidFill>
                  <a:schemeClr val="tx2"/>
                </a:solidFill>
              </a:rPr>
              <a:t>and James Price</a:t>
            </a:r>
            <a:endParaRPr lang="en-GB" dirty="0">
              <a:solidFill>
                <a:schemeClr val="tx2"/>
              </a:solidFill>
            </a:endParaRPr>
          </a:p>
        </p:txBody>
      </p:sp>
      <p:sp>
        <p:nvSpPr>
          <p:cNvPr id="7" name="Rectangle 6"/>
          <p:cNvSpPr/>
          <p:nvPr/>
        </p:nvSpPr>
        <p:spPr>
          <a:xfrm>
            <a:off x="648560" y="5877272"/>
            <a:ext cx="8424936" cy="584776"/>
          </a:xfrm>
          <a:prstGeom prst="rect">
            <a:avLst/>
          </a:prstGeom>
        </p:spPr>
        <p:txBody>
          <a:bodyPr wrap="square">
            <a:spAutoFit/>
          </a:bodyPr>
          <a:lstStyle/>
          <a:p>
            <a:r>
              <a:rPr lang="en-GB" sz="1600" dirty="0" smtClean="0">
                <a:solidFill>
                  <a:schemeClr val="tx2"/>
                </a:solidFill>
              </a:rPr>
              <a:t>Includes contributions from: Timothy G. Mattson (Intel), Benedict </a:t>
            </a:r>
            <a:r>
              <a:rPr lang="en-GB" sz="1600" dirty="0" err="1" smtClean="0">
                <a:solidFill>
                  <a:schemeClr val="tx2"/>
                </a:solidFill>
              </a:rPr>
              <a:t>Gaster</a:t>
            </a:r>
            <a:r>
              <a:rPr lang="en-GB" sz="1600" dirty="0" smtClean="0">
                <a:solidFill>
                  <a:schemeClr val="tx2"/>
                </a:solidFill>
              </a:rPr>
              <a:t> (UWE),</a:t>
            </a:r>
          </a:p>
          <a:p>
            <a:r>
              <a:rPr lang="en-GB" sz="1600" dirty="0" smtClean="0">
                <a:solidFill>
                  <a:schemeClr val="tx2"/>
                </a:solidFill>
              </a:rPr>
              <a:t>Tom </a:t>
            </a:r>
            <a:r>
              <a:rPr lang="en-GB" sz="1600" dirty="0" err="1" smtClean="0">
                <a:solidFill>
                  <a:schemeClr val="tx2"/>
                </a:solidFill>
              </a:rPr>
              <a:t>Deakin</a:t>
            </a:r>
            <a:r>
              <a:rPr lang="en-GB" sz="1600" dirty="0" smtClean="0">
                <a:solidFill>
                  <a:schemeClr val="tx2"/>
                </a:solidFill>
              </a:rPr>
              <a:t>, Dan Curran and Mike </a:t>
            </a:r>
            <a:r>
              <a:rPr lang="en-GB" sz="1600" dirty="0" err="1" smtClean="0">
                <a:solidFill>
                  <a:schemeClr val="tx2"/>
                </a:solidFill>
              </a:rPr>
              <a:t>Boulton</a:t>
            </a:r>
            <a:r>
              <a:rPr lang="en-GB" sz="1600" dirty="0" smtClean="0">
                <a:solidFill>
                  <a:schemeClr val="tx2"/>
                </a:solidFill>
              </a:rPr>
              <a:t> (all University of Bristol)</a:t>
            </a:r>
            <a:endParaRPr lang="en-GB" sz="1600" dirty="0">
              <a:solidFill>
                <a:schemeClr val="tx2"/>
              </a:solidFill>
            </a:endParaRP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48560" y="6474822"/>
            <a:ext cx="7272808" cy="338554"/>
          </a:xfrm>
          <a:prstGeom prst="rect">
            <a:avLst/>
          </a:prstGeom>
        </p:spPr>
        <p:txBody>
          <a:bodyPr wrap="square">
            <a:spAutoFit/>
          </a:bodyPr>
          <a:lstStyle/>
          <a:p>
            <a:r>
              <a:rPr lang="en-GB" sz="1600" dirty="0" smtClean="0">
                <a:solidFill>
                  <a:schemeClr val="tx1">
                    <a:lumMod val="95000"/>
                    <a:lumOff val="5000"/>
                  </a:schemeClr>
                </a:solidFill>
              </a:rPr>
              <a:t>Released </a:t>
            </a:r>
            <a:r>
              <a:rPr lang="en-GB" sz="1600" dirty="0">
                <a:solidFill>
                  <a:schemeClr val="tx1">
                    <a:lumMod val="95000"/>
                    <a:lumOff val="5000"/>
                  </a:schemeClr>
                </a:solidFill>
              </a:rPr>
              <a:t>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Some notes on setting up </a:t>
            </a:r>
            <a:r>
              <a:rPr lang="en-GB" dirty="0" err="1" smtClean="0"/>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smtClean="0"/>
              <a:t>We will provide access to a machine with OpenCL implementations already installed</a:t>
            </a:r>
          </a:p>
          <a:p>
            <a:r>
              <a:rPr lang="en-GB" dirty="0" smtClean="0"/>
              <a:t>We also provide some instructions for setting up OpenCL on your machine for a variety of major platforms and device types</a:t>
            </a:r>
          </a:p>
          <a:p>
            <a:pPr lvl="1"/>
            <a:r>
              <a:rPr lang="en-GB" dirty="0" smtClean="0"/>
              <a:t>AMD CPU, GPU and APU</a:t>
            </a:r>
          </a:p>
          <a:p>
            <a:pPr lvl="1"/>
            <a:r>
              <a:rPr lang="en-GB" dirty="0" smtClean="0"/>
              <a:t>Intel CPU</a:t>
            </a:r>
          </a:p>
          <a:p>
            <a:pPr lvl="1"/>
            <a:r>
              <a:rPr lang="en-GB" dirty="0" smtClean="0"/>
              <a:t>NVIDIA GPU</a:t>
            </a:r>
          </a:p>
          <a:p>
            <a:r>
              <a:rPr lang="en-GB" dirty="0" smtClean="0"/>
              <a:t>For the Linux setup slides we assume you are running 64-bit Ubuntu 12.04 LTS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p>
          <a:p>
            <a:pPr marL="0" indent="0">
              <a:buNone/>
            </a:pP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p>
          <a:p>
            <a:pPr marL="0" indent="0">
              <a:buNone/>
            </a:pP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r>
              <a:rPr lang="en-GB" sz="2000" b="1" dirty="0" smtClean="0">
                <a:latin typeface="Courier New Bold"/>
              </a:rPr>
              <a:t>,</a:t>
            </a:r>
          </a:p>
          <a:p>
            <a:pPr marL="0" indent="0">
              <a:buNone/>
            </a:pPr>
            <a:r>
              <a:rPr lang="en-GB" sz="2000" b="1" dirty="0">
                <a:solidFill>
                  <a:schemeClr val="accent3"/>
                </a:solidFill>
                <a:latin typeface="Courier New Bold"/>
              </a:rPr>
              <a:t> </a:t>
            </a:r>
            <a:r>
              <a:rPr lang="en-GB" sz="2000" b="1" dirty="0" smtClean="0">
                <a:solidFill>
                  <a:schemeClr val="accent3"/>
                </a:solidFill>
                <a:latin typeface="Courier New Bold"/>
              </a:rPr>
              <a:t>  </a:t>
            </a:r>
            <a:r>
              <a:rPr lang="en-GB" sz="2000" b="1" dirty="0" smtClean="0">
                <a:solidFill>
                  <a:schemeClr val="accent4"/>
                </a:solidFill>
                <a:latin typeface="Courier New Bold"/>
              </a:rPr>
              <a:t>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*B</a:t>
            </a:r>
            <a:r>
              <a:rPr lang="en-GB" sz="2000" b="1" dirty="0" smtClean="0">
                <a:latin typeface="Courier New Bold"/>
              </a:rPr>
              <a:t>,</a:t>
            </a:r>
          </a:p>
          <a:p>
            <a:pPr marL="0" indent="0">
              <a:buNone/>
            </a:pPr>
            <a:r>
              <a:rPr lang="en-GB" sz="2000" b="1" dirty="0" smtClean="0">
                <a:solidFill>
                  <a:schemeClr val="accent4"/>
                </a:solidFill>
                <a:latin typeface="Courier New Bold"/>
              </a:rPr>
              <a:t>   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*C</a:t>
            </a: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smtClean="0">
                <a:latin typeface="Courier New Bold"/>
              </a:rPr>
              <a:t>{</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k;</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Font typeface="Arial" pitchFamily="34" charse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Font typeface="Arial" pitchFamily="34" charse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 </a:t>
            </a:r>
          </a:p>
          <a:p>
            <a:pPr marL="0" indent="0">
              <a:buFont typeface="Arial" pitchFamily="34" charset="0"/>
              <a:buNone/>
            </a:pPr>
            <a:r>
              <a:rPr lang="en-GB" sz="2000" b="1" dirty="0" smtClean="0">
                <a:latin typeface="Courier New Bold"/>
              </a:rPr>
              <a:t>   </a:t>
            </a:r>
            <a:r>
              <a:rPr lang="en-GB" sz="2000" b="1" dirty="0" err="1" smtClean="0">
                <a:latin typeface="Courier New Bold"/>
              </a:rPr>
              <a:t>tmp</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N+k</a:t>
            </a:r>
            <a:r>
              <a:rPr lang="en-GB" sz="2000" b="1" dirty="0" smtClean="0">
                <a:latin typeface="Courier New Bold"/>
              </a:rPr>
              <a:t>]*B[k*</a:t>
            </a:r>
            <a:r>
              <a:rPr lang="en-GB" sz="2000" b="1" dirty="0" err="1">
                <a:latin typeface="Courier New Bold"/>
              </a:rPr>
              <a:t>N</a:t>
            </a:r>
            <a:r>
              <a:rPr lang="en-GB" sz="2000" b="1" dirty="0" err="1" smtClean="0">
                <a:latin typeface="Courier New Bold"/>
              </a:rPr>
              <a:t>+j</a:t>
            </a:r>
            <a:r>
              <a:rPr lang="en-GB" sz="2000" b="1" dirty="0" smtClean="0">
                <a:latin typeface="Courier New Bold"/>
              </a:rPr>
              <a:t>];</a:t>
            </a:r>
          </a:p>
          <a:p>
            <a:pPr marL="0" indent="0">
              <a:buFont typeface="Arial" pitchFamily="34" charset="0"/>
              <a:buNone/>
            </a:pPr>
            <a:r>
              <a:rPr lang="en-GB" sz="2000" b="1" dirty="0" smtClean="0">
                <a:latin typeface="Courier New Bold"/>
              </a:rPr>
              <a:t>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Font typeface="Arial" pitchFamily="34" charset="0"/>
              <a:buNone/>
            </a:pPr>
            <a:r>
              <a:rPr lang="en-GB" sz="2000" b="1" dirty="0" smtClean="0">
                <a:latin typeface="Courier New Bold"/>
              </a:rPr>
              <a:t>}</a:t>
            </a:r>
            <a:endParaRPr lang="en-GB" sz="2000" b="1" dirty="0">
              <a:latin typeface="Courier New Bold"/>
            </a:endParaRP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t>
            </a:r>
            <a:r>
              <a:rPr lang="en-GB" dirty="0" smtClean="0">
                <a:solidFill>
                  <a:schemeClr val="accent1"/>
                </a:solidFill>
                <a:latin typeface="+mj-lt"/>
              </a:rPr>
              <a:t>and </a:t>
            </a:r>
            <a:r>
              <a:rPr lang="en-GB" dirty="0">
                <a:solidFill>
                  <a:schemeClr val="accent1"/>
                </a:solidFill>
                <a:latin typeface="+mj-lt"/>
              </a:rPr>
              <a:t>use a local scalar for intermediate C element values (a common optimization in </a:t>
            </a:r>
            <a:r>
              <a:rPr lang="en-GB" dirty="0" smtClean="0">
                <a:solidFill>
                  <a:schemeClr val="accent1"/>
                </a:solidFill>
                <a:latin typeface="+mj-lt"/>
              </a:rPr>
              <a:t>matrix multiplication </a:t>
            </a:r>
            <a:r>
              <a:rPr lang="en-GB" dirty="0">
                <a:solidFill>
                  <a:schemeClr val="accent1"/>
                </a:solidFill>
                <a:latin typeface="+mj-lt"/>
              </a:rPr>
              <a:t>functions) </a:t>
            </a:r>
          </a:p>
        </p:txBody>
      </p:sp>
    </p:spTree>
    <p:extLst>
      <p:ext uri="{BB962C8B-B14F-4D97-AF65-F5344CB8AC3E}">
        <p14:creationId xmlns:p14="http://schemas.microsoft.com/office/powerpoint/2010/main" val="362089290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GB" sz="1100" b="1" dirty="0" smtClean="0">
                <a:solidFill>
                  <a:schemeClr val="tx1"/>
                </a:solidFill>
                <a:latin typeface="Courier New Bold"/>
              </a:rPr>
              <a:t>  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(context, 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smtClean="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a:t>
            </a:r>
            <a:r>
              <a:rPr lang="da-DK" sz="1100" b="1" dirty="0" err="1" smtClean="0">
                <a:solidFill>
                  <a:schemeClr val="tx1"/>
                </a:solidFill>
                <a:latin typeface="Courier New Bold"/>
              </a:rPr>
              <a:t>make_kernel</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a:latin typeface="Courier New Bold"/>
              </a:rPr>
              <a:t>&lt;</a:t>
            </a:r>
            <a:r>
              <a:rPr lang="da-DK" sz="1100" b="1" dirty="0" err="1">
                <a:latin typeface="Courier New Bold"/>
              </a:rPr>
              <a:t>int,cl</a:t>
            </a:r>
            <a:r>
              <a:rPr lang="da-DK" sz="1100" b="1" dirty="0" smtClean="0">
                <a:solidFill>
                  <a:schemeClr val="tx1"/>
                </a:solidFill>
                <a:latin typeface="Courier New Bold"/>
              </a:rPr>
              <a:t>::Buffer, cl::Buffer, cl::Buffer&gt; </a:t>
            </a:r>
          </a:p>
          <a:p>
            <a:r>
              <a:rPr lang="da-DK" sz="1100" b="1" dirty="0">
                <a:latin typeface="Courier New Bold"/>
              </a:rPr>
              <a:t> </a:t>
            </a:r>
            <a:r>
              <a:rPr lang="da-DK" sz="1100" b="1" dirty="0" smtClean="0">
                <a:latin typeface="Courier New Bold"/>
              </a:rPr>
              <a:t>              naive(</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smtClean="0">
                <a:solidFill>
                  <a:schemeClr val="tx1"/>
                </a:solidFill>
                <a:latin typeface="Courier New Bold"/>
              </a:rPr>
              <a:t>N,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naive</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smtClean="0">
                <a:latin typeface="Courier New Bold"/>
              </a:rPr>
              <a:t>(N, N)</a:t>
            </a:r>
            <a:r>
              <a:rPr lang="de-DE" sz="1100" b="1" dirty="0">
                <a:latin typeface="Courier New Bold"/>
              </a:rPr>
              <a:t>),</a:t>
            </a:r>
          </a:p>
          <a:p>
            <a:r>
              <a:rPr lang="de-DE" sz="1100" b="1" dirty="0">
                <a:latin typeface="Courier New Bold"/>
              </a:rPr>
              <a:t>        </a:t>
            </a:r>
            <a:r>
              <a:rPr lang="de-DE" sz="1100" b="1" dirty="0" smtClean="0">
                <a:latin typeface="Courier New Bold"/>
              </a:rPr>
              <a:t>N, </a:t>
            </a:r>
            <a:r>
              <a:rPr lang="de-DE" sz="1100" b="1" dirty="0" err="1" smtClean="0">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smtClean="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smtClean="0">
                <a:latin typeface="Courier New Bold"/>
              </a:rPr>
              <a:t>;</a:t>
            </a:r>
          </a:p>
          <a:p>
            <a:endParaRPr lang="en-US" sz="1100" b="1" dirty="0" smtClean="0">
              <a:latin typeface="Courier New Bold"/>
            </a:endParaRPr>
          </a:p>
          <a:p>
            <a:r>
              <a:rPr lang="en-GB" sz="1100" b="1" dirty="0" smtClean="0">
                <a:solidFill>
                  <a:schemeClr val="tx1"/>
                </a:solidFill>
                <a:latin typeface="Courier New Bold"/>
              </a:rPr>
              <a:t>  </a:t>
            </a:r>
            <a:r>
              <a:rPr lang="en-GB" sz="1100" b="1" dirty="0" smtClean="0">
                <a:solidFill>
                  <a:schemeClr val="tx1"/>
                </a:solidFill>
                <a:latin typeface="Courier New Bold"/>
              </a:rPr>
              <a:t>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smtClean="0">
                <a:solidFill>
                  <a:schemeClr val="tx1"/>
                </a:solidFill>
                <a:latin typeface="Courier New Bold"/>
              </a:rPr>
              <a:t>  results</a:t>
            </a:r>
            <a:r>
              <a:rPr lang="en-US" sz="1100" b="1" dirty="0" smtClean="0">
                <a:solidFill>
                  <a:schemeClr val="tx1"/>
                </a:solidFill>
                <a:latin typeface="Courier New Bold"/>
              </a:rPr>
              <a:t>(</a:t>
            </a:r>
            <a:r>
              <a:rPr lang="en-US" sz="1100" b="1" dirty="0">
                <a:latin typeface="Courier New Bold"/>
              </a:rPr>
              <a:t>N</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N; /</a:t>
            </a:r>
            <a:r>
              <a:rPr lang="en-US" sz="1100" b="1" dirty="0">
                <a:solidFill>
                  <a:schemeClr val="tx1"/>
                </a:solidFill>
                <a:latin typeface="Courier New Bold"/>
              </a:rPr>
              <a:t>/ A[N]</a:t>
            </a:r>
            <a:r>
              <a:rPr lang="en-US" sz="1100" b="1" dirty="0" smtClean="0">
                <a:solidFill>
                  <a:schemeClr val="tx1"/>
                </a:solidFill>
                <a:latin typeface="Courier New Bold"/>
              </a:rPr>
              <a:t>[N],B[N][N],C</a:t>
            </a:r>
            <a:r>
              <a:rPr lang="en-US" sz="1100" b="1" dirty="0">
                <a:solidFill>
                  <a:schemeClr val="tx1"/>
                </a:solidFill>
                <a:latin typeface="Courier New Bold"/>
              </a:rPr>
              <a:t>[N]</a:t>
            </a:r>
            <a:r>
              <a:rPr lang="en-US" sz="1100" b="1" dirty="0" smtClean="0">
                <a:solidFill>
                  <a:schemeClr val="tx1"/>
                </a:solidFill>
                <a:latin typeface="Courier New Bold"/>
              </a:rPr>
              <a:t>[N]</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smtClean="0">
                <a:solidFill>
                  <a:schemeClr val="tx1"/>
                </a:solidFill>
                <a:latin typeface="Courier New Bold"/>
              </a:rPr>
              <a:t>size; /</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N     = ORDER</a:t>
            </a:r>
            <a:r>
              <a:rPr lang="en-US" sz="1100" b="1" dirty="0">
                <a:solidFill>
                  <a:schemeClr val="tx1"/>
                </a:solidFill>
                <a:latin typeface="Courier New Bold"/>
              </a:rPr>
              <a:t>;</a:t>
            </a:r>
          </a:p>
          <a:p>
            <a:r>
              <a:rPr lang="en-US" sz="1100" b="1" dirty="0" smtClean="0">
                <a:solidFill>
                  <a:schemeClr val="tx1"/>
                </a:solidFill>
                <a:latin typeface="Courier New Bold"/>
              </a:rPr>
              <a:t>  size  </a:t>
            </a:r>
            <a:r>
              <a:rPr lang="en-US" sz="1100" b="1" dirty="0">
                <a:solidFill>
                  <a:schemeClr val="tx1"/>
                </a:solidFill>
                <a:latin typeface="Courier New Bold"/>
              </a:rPr>
              <a:t>= </a:t>
            </a:r>
            <a:r>
              <a:rPr lang="en-US" sz="1100" b="1" dirty="0" smtClean="0">
                <a:solidFill>
                  <a:schemeClr val="tx1"/>
                </a:solidFill>
                <a:latin typeface="Courier New Bold"/>
              </a:rPr>
              <a:t>N*N; </a:t>
            </a:r>
          </a:p>
          <a:p>
            <a:r>
              <a:rPr lang="en-US" sz="1100" b="1" dirty="0" smtClean="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std::vector&lt;float&gt;(size);</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smtClean="0">
                <a:solidFill>
                  <a:schemeClr val="tx1"/>
                </a:solidFill>
                <a:latin typeface="Courier New Bold"/>
              </a:rPr>
              <a:t>(N,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buffers and write A and B matrices to the device memory</a:t>
            </a:r>
            <a:endParaRPr lang="en-US" sz="2000" dirty="0">
              <a:solidFill>
                <a:schemeClr val="tx1"/>
              </a:solidFill>
              <a:latin typeface="+mj-lt"/>
            </a:endParaRPr>
          </a:p>
        </p:txBody>
      </p:sp>
      <p:sp>
        <p:nvSpPr>
          <p:cNvPr id="2" name="Title 1"/>
          <p:cNvSpPr>
            <a:spLocks noGrp="1"/>
          </p:cNvSpPr>
          <p:nvPr>
            <p:ph type="title"/>
          </p:nvPr>
        </p:nvSpPr>
        <p:spPr>
          <a:xfrm>
            <a:off x="228600" y="-39173"/>
            <a:ext cx="8648700" cy="617220"/>
          </a:xfrm>
        </p:spPr>
        <p:txBody>
          <a:bodyPr/>
          <a:lstStyle/>
          <a:p>
            <a:r>
              <a:rPr lang="en-US" sz="2800" dirty="0" smtClean="0"/>
              <a:t>Matrix multiplication host program (C++ API)</a:t>
            </a:r>
            <a:endParaRPr lang="en-US" sz="2800" dirty="0"/>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Declare and initialize data</a:t>
            </a:r>
            <a:endParaRPr lang="en-US" sz="2000" dirty="0">
              <a:solidFill>
                <a:schemeClr val="tx1"/>
              </a:solidFill>
              <a:latin typeface="+mj-lt"/>
            </a:endParaRP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the platform and build program</a:t>
            </a:r>
            <a:endParaRPr lang="en-US" sz="2000" dirty="0">
              <a:solidFill>
                <a:schemeClr val="tx1"/>
              </a:solidFill>
              <a:latin typeface="+mj-lt"/>
            </a:endParaRPr>
          </a:p>
        </p:txBody>
      </p:sp>
      <p:sp>
        <p:nvSpPr>
          <p:cNvPr id="15" name="Rectangle 14"/>
          <p:cNvSpPr/>
          <p:nvPr/>
        </p:nvSpPr>
        <p:spPr>
          <a:xfrm>
            <a:off x="4427984" y="299695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Create the kernel </a:t>
            </a:r>
            <a:r>
              <a:rPr lang="en-US" sz="2000" dirty="0" err="1" smtClean="0">
                <a:solidFill>
                  <a:schemeClr val="tx1"/>
                </a:solidFill>
                <a:latin typeface="+mj-lt"/>
              </a:rPr>
              <a:t>functor</a:t>
            </a:r>
            <a:endParaRPr lang="en-US" sz="2000" dirty="0">
              <a:solidFill>
                <a:schemeClr val="tx1"/>
              </a:solidFill>
              <a:latin typeface="+mj-lt"/>
            </a:endParaRP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smtClean="0">
                <a:solidFill>
                  <a:schemeClr val="accent1"/>
                </a:solidFill>
                <a:latin typeface="+mj-lt"/>
              </a:rPr>
              <a:t>Note: To use the default context/queue/device, skip this section and remove the references to context, queue and device.</a:t>
            </a:r>
            <a:endParaRPr lang="en-US" sz="1600" b="1" dirty="0">
              <a:solidFill>
                <a:schemeClr val="accent1"/>
              </a:solidFill>
              <a:latin typeface="+mj-lt"/>
            </a:endParaRP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Run the kernel and collect results</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5" grpId="0" animBg="1"/>
      <p:bldP spid="17" grpId="0" animBg="1"/>
      <p:bldP spid="19" grpId="0" animBg="1"/>
      <p:bldP spid="16"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4: Matrix Multiplication</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a:t>
            </a:r>
            <a:r>
              <a:rPr lang="en-GB" dirty="0" smtClean="0"/>
              <a:t>OpenCL kernel “</a:t>
            </a:r>
            <a:r>
              <a:rPr lang="en-GB" dirty="0"/>
              <a:t>from scratch”</a:t>
            </a:r>
          </a:p>
          <a:p>
            <a:pPr lvl="1">
              <a:lnSpc>
                <a:spcPct val="110000"/>
              </a:lnSpc>
            </a:pPr>
            <a:r>
              <a:rPr lang="en-GB" dirty="0"/>
              <a:t>To multiply a pair of matrices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the </a:t>
            </a:r>
            <a:r>
              <a:rPr lang="en-GB" dirty="0" smtClean="0"/>
              <a:t>provided matrix </a:t>
            </a:r>
            <a:r>
              <a:rPr lang="en-GB" dirty="0"/>
              <a:t>multiplication OpenCL host </a:t>
            </a:r>
            <a:r>
              <a:rPr lang="en-GB" dirty="0" smtClean="0"/>
              <a:t>program </a:t>
            </a:r>
            <a:r>
              <a:rPr lang="en-GB" dirty="0"/>
              <a:t>including the function to generate matrices and test results</a:t>
            </a:r>
          </a:p>
          <a:p>
            <a:pPr lvl="1">
              <a:lnSpc>
                <a:spcPct val="110000"/>
              </a:lnSpc>
            </a:pPr>
            <a:r>
              <a:rPr lang="en-GB" dirty="0"/>
              <a:t>Create a kernel to do the </a:t>
            </a:r>
            <a:r>
              <a:rPr lang="en-GB" dirty="0" smtClean="0"/>
              <a:t>multiplication using the provided stub</a:t>
            </a:r>
            <a:endParaRPr lang="en-GB" dirty="0"/>
          </a:p>
          <a:p>
            <a:pPr lvl="1">
              <a:lnSpc>
                <a:spcPct val="110000"/>
              </a:lnSpc>
            </a:pPr>
            <a:r>
              <a:rPr lang="en-GB" dirty="0" smtClean="0"/>
              <a:t>Verify </a:t>
            </a:r>
            <a:r>
              <a:rPr lang="en-GB" dirty="0"/>
              <a:t>the results</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a:t>
            </a:r>
            <a:r>
              <a:rPr lang="en-GB" dirty="0" smtClean="0"/>
              <a:t>matrix multiply results are correct</a:t>
            </a:r>
            <a:endParaRPr lang="en-GB" dirty="0"/>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6</a:t>
            </a:r>
            <a:endParaRPr lang="en-GB" dirty="0">
              <a:solidFill>
                <a:schemeClr val="tx1"/>
              </a:solidFill>
            </a:endParaRPr>
          </a:p>
        </p:txBody>
      </p:sp>
    </p:spTree>
    <p:extLst>
      <p:ext uri="{BB962C8B-B14F-4D97-AF65-F5344CB8AC3E}">
        <p14:creationId xmlns:p14="http://schemas.microsoft.com/office/powerpoint/2010/main" val="150243953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p>
          <a:p>
            <a:r>
              <a:rPr lang="en-GB" sz="2400" dirty="0" smtClean="0"/>
              <a:t>To optimize matrix multiplication, we must ensure that for every memory access we execute as many FLOPS as possible.</a:t>
            </a:r>
          </a:p>
          <a:p>
            <a:r>
              <a:rPr lang="en-GB" sz="2400" dirty="0" smtClean="0"/>
              <a:t>Outer product algorithms are faster, but for pedagogical reasons, let’s stick to the simple dot-product algorithm.</a:t>
            </a:r>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Dot product of a row of A and a column of B for each element of C</a:t>
            </a:r>
            <a:endParaRPr lang="en-US" sz="2000"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3378817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prstClr val="black"/>
                </a:solidFill>
              </a:rPr>
              <a:t>Choose the dimensions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p>
          <a:p>
            <a:pPr lvl="1"/>
            <a:r>
              <a:rPr lang="en-GB" dirty="0" smtClean="0"/>
              <a:t>Per work-item</a:t>
            </a:r>
          </a:p>
          <a:p>
            <a:r>
              <a:rPr lang="en-GB"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dirty="0" smtClean="0">
                <a:solidFill>
                  <a:schemeClr val="accent6"/>
                </a:solidFill>
              </a:rPr>
              <a:t>Global/Constant Memory</a:t>
            </a:r>
          </a:p>
          <a:p>
            <a:pPr lvl="1"/>
            <a:r>
              <a:rPr lang="en-GB" dirty="0" smtClean="0"/>
              <a:t>Visible to all</a:t>
            </a:r>
          </a:p>
          <a:p>
            <a:pPr marL="457200" lvl="1" indent="0">
              <a:buNone/>
            </a:pPr>
            <a:r>
              <a:rPr lang="en-GB" dirty="0"/>
              <a:t>	</a:t>
            </a:r>
            <a:r>
              <a:rPr lang="en-GB" dirty="0" smtClean="0"/>
              <a:t>work-groups</a:t>
            </a:r>
          </a:p>
          <a:p>
            <a:r>
              <a:rPr lang="en-GB"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solidFill>
                  <a:prstClr val="black"/>
                </a:solidFill>
              </a:rPr>
              <a:t>Memory management is </a:t>
            </a:r>
            <a:r>
              <a:rPr lang="en-GB" sz="2800" b="1" dirty="0" smtClean="0">
                <a:solidFill>
                  <a:srgbClr val="C0504D"/>
                </a:solidFill>
              </a:rPr>
              <a:t>explicit</a:t>
            </a:r>
            <a:r>
              <a:rPr lang="en-GB" sz="2800" dirty="0" smtClean="0">
                <a:solidFill>
                  <a:prstClr val="black"/>
                </a:solidFill>
              </a:rPr>
              <a:t>: </a:t>
            </a:r>
            <a:br>
              <a:rPr lang="en-GB" sz="2800" dirty="0" smtClean="0">
                <a:solidFill>
                  <a:prstClr val="black"/>
                </a:solidFill>
              </a:rPr>
            </a:br>
            <a:r>
              <a:rPr lang="en-GB" sz="2800" dirty="0" smtClean="0">
                <a:solidFill>
                  <a:prstClr val="black"/>
                </a:solidFill>
              </a:rPr>
              <a:t>You are responsible for moving data from</a:t>
            </a:r>
          </a:p>
          <a:p>
            <a:r>
              <a:rPr lang="en-GB" sz="2800" dirty="0" smtClean="0">
                <a:solidFill>
                  <a:prstClr val="black"/>
                </a:solidFill>
              </a:rPr>
              <a:t>	host → global → local </a:t>
            </a:r>
            <a:r>
              <a:rPr lang="en-GB" sz="2800" i="1" dirty="0" smtClean="0">
                <a:solidFill>
                  <a:prstClr val="black"/>
                </a:solidFill>
              </a:rPr>
              <a:t>and</a:t>
            </a:r>
            <a:r>
              <a:rPr lang="en-GB" sz="2800" dirty="0" smtClean="0">
                <a:solidFill>
                  <a:prstClr val="black"/>
                </a:solidFill>
              </a:rPr>
              <a:t> back</a:t>
            </a:r>
          </a:p>
        </p:txBody>
      </p:sp>
    </p:spTree>
    <p:extLst>
      <p:ext uri="{BB962C8B-B14F-4D97-AF65-F5344CB8AC3E}">
        <p14:creationId xmlns:p14="http://schemas.microsoft.com/office/powerpoint/2010/main" val="350984289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smtClean="0">
                <a:solidFill>
                  <a:schemeClr val="accent1"/>
                </a:solidFill>
              </a:rPr>
              <a:t>Private Memory</a:t>
            </a:r>
          </a:p>
          <a:p>
            <a:pPr lvl="1"/>
            <a:r>
              <a:rPr lang="en-GB" dirty="0" smtClean="0"/>
              <a:t>Fastest &amp; smallest: O(10) words/WI</a:t>
            </a:r>
          </a:p>
          <a:p>
            <a:r>
              <a:rPr lang="en-GB" dirty="0" smtClean="0">
                <a:solidFill>
                  <a:schemeClr val="accent3"/>
                </a:solidFill>
              </a:rPr>
              <a:t>Local Memory</a:t>
            </a:r>
          </a:p>
          <a:p>
            <a:pPr lvl="1"/>
            <a:r>
              <a:rPr lang="en-GB" dirty="0" smtClean="0"/>
              <a:t>Shared by all WI’s in a work-group</a:t>
            </a:r>
          </a:p>
          <a:p>
            <a:pPr lvl="1"/>
            <a:r>
              <a:rPr lang="en-GB" dirty="0" smtClean="0"/>
              <a:t>But not shared between work-groups!</a:t>
            </a:r>
          </a:p>
          <a:p>
            <a:pPr lvl="1"/>
            <a:r>
              <a:rPr lang="en-GB" dirty="0" smtClean="0"/>
              <a:t>O(1-10) Kbytes per work-group</a:t>
            </a:r>
          </a:p>
          <a:p>
            <a:r>
              <a:rPr lang="en-GB" dirty="0" smtClean="0">
                <a:solidFill>
                  <a:schemeClr val="accent6"/>
                </a:solidFill>
              </a:rPr>
              <a:t>Global/Constant Memory</a:t>
            </a:r>
          </a:p>
          <a:p>
            <a:pPr lvl="1"/>
            <a:r>
              <a:rPr lang="en-GB" dirty="0" smtClean="0"/>
              <a:t>O(1-10) </a:t>
            </a:r>
            <a:r>
              <a:rPr lang="en-GB" dirty="0" err="1" smtClean="0"/>
              <a:t>Gbytes</a:t>
            </a:r>
            <a:r>
              <a:rPr lang="en-GB" dirty="0" smtClean="0"/>
              <a:t> of Global memory</a:t>
            </a:r>
          </a:p>
          <a:p>
            <a:pPr lvl="1"/>
            <a:r>
              <a:rPr lang="en-GB" dirty="0" smtClean="0"/>
              <a:t>O(10-100) Kbytes of Constant memory</a:t>
            </a:r>
          </a:p>
          <a:p>
            <a:r>
              <a:rPr lang="en-GB" dirty="0" smtClean="0">
                <a:solidFill>
                  <a:schemeClr val="accent2"/>
                </a:solidFill>
              </a:rPr>
              <a:t>Host memory</a:t>
            </a:r>
          </a:p>
          <a:p>
            <a:pPr lvl="1"/>
            <a:r>
              <a:rPr lang="en-GB" dirty="0" smtClean="0"/>
              <a:t>On the CPU - </a:t>
            </a:r>
            <a:r>
              <a:rPr lang="en-GB" dirty="0" err="1" smtClean="0"/>
              <a:t>GBytes</a:t>
            </a:r>
            <a:endParaRPr lang="en-GB" dirty="0" smtClean="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t>Memory management is </a:t>
            </a:r>
            <a:r>
              <a:rPr lang="en-GB" sz="2800" b="1" dirty="0" smtClean="0">
                <a:solidFill>
                  <a:schemeClr val="accent2"/>
                </a:solidFill>
              </a:rPr>
              <a:t>explicit</a:t>
            </a:r>
            <a:r>
              <a:rPr lang="en-GB" sz="2800" dirty="0" smtClean="0"/>
              <a:t>: </a:t>
            </a:r>
            <a:br>
              <a:rPr lang="en-GB" sz="2800" dirty="0" smtClean="0"/>
            </a:br>
            <a:r>
              <a:rPr lang="en-GB" sz="2800" dirty="0" smtClean="0"/>
              <a:t>O(1-10) </a:t>
            </a:r>
            <a:r>
              <a:rPr lang="en-GB" sz="2800" dirty="0" err="1" smtClean="0"/>
              <a:t>Gbytes</a:t>
            </a:r>
            <a:r>
              <a:rPr lang="en-GB" sz="2800" dirty="0" smtClean="0"/>
              <a:t>/s bandwidth to discrete GPUs for</a:t>
            </a:r>
          </a:p>
          <a:p>
            <a:r>
              <a:rPr lang="en-GB" sz="2800" dirty="0"/>
              <a:t> </a:t>
            </a:r>
            <a:r>
              <a:rPr lang="en-GB" sz="2800" dirty="0" smtClean="0"/>
              <a:t>     Host &lt;-&gt; Global transfers</a:t>
            </a:r>
          </a:p>
        </p:txBody>
      </p:sp>
    </p:spTree>
    <p:extLst>
      <p:ext uri="{BB962C8B-B14F-4D97-AF65-F5344CB8AC3E}">
        <p14:creationId xmlns:p14="http://schemas.microsoft.com/office/powerpoint/2010/main" val="293139750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85000" lnSpcReduction="10000"/>
          </a:bodyPr>
          <a:lstStyle/>
          <a:p>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p>
          <a:p>
            <a:endParaRPr lang="en-GB" dirty="0"/>
          </a:p>
          <a:p>
            <a:r>
              <a:rPr lang="en-GB" dirty="0" smtClean="0"/>
              <a:t>Private Memory:</a:t>
            </a:r>
          </a:p>
          <a:p>
            <a:pPr lvl="1"/>
            <a:r>
              <a:rPr lang="en-GB" dirty="0" smtClean="0"/>
              <a:t>A </a:t>
            </a:r>
            <a:r>
              <a:rPr lang="en-GB" b="1" dirty="0" smtClean="0">
                <a:solidFill>
                  <a:schemeClr val="accent1"/>
                </a:solidFill>
              </a:rPr>
              <a:t>very scarce </a:t>
            </a:r>
            <a:r>
              <a:rPr lang="en-GB" dirty="0" smtClean="0"/>
              <a:t>resource, only a few tens of 32-bit words per Work-Item at most</a:t>
            </a:r>
          </a:p>
          <a:p>
            <a:pPr lvl="1"/>
            <a:r>
              <a:rPr lang="en-GB" dirty="0" smtClean="0"/>
              <a:t>If you use </a:t>
            </a:r>
            <a:r>
              <a:rPr lang="en-GB" dirty="0" smtClean="0">
                <a:solidFill>
                  <a:schemeClr val="accent2"/>
                </a:solidFill>
              </a:rPr>
              <a:t>too much</a:t>
            </a:r>
            <a:r>
              <a:rPr lang="en-GB" dirty="0" smtClean="0"/>
              <a:t> it </a:t>
            </a:r>
            <a:r>
              <a:rPr lang="en-GB" dirty="0" smtClean="0">
                <a:solidFill>
                  <a:schemeClr val="accent2"/>
                </a:solidFill>
              </a:rPr>
              <a:t>spills to global memory </a:t>
            </a:r>
            <a:r>
              <a:rPr lang="en-GB" dirty="0" smtClean="0"/>
              <a:t>or </a:t>
            </a:r>
            <a:r>
              <a:rPr lang="en-GB" dirty="0" smtClean="0">
                <a:solidFill>
                  <a:schemeClr val="accent2"/>
                </a:solidFill>
              </a:rPr>
              <a:t>reduces the number of Work-Items </a:t>
            </a:r>
            <a:r>
              <a:rPr lang="en-GB" dirty="0" smtClean="0"/>
              <a:t>that can be run at the same time, potentially harming performance*</a:t>
            </a:r>
          </a:p>
          <a:p>
            <a:pPr lvl="1"/>
            <a:r>
              <a:rPr lang="en-GB" dirty="0" smtClean="0"/>
              <a:t>Think of these like registers on the CPU</a:t>
            </a:r>
            <a:endParaRPr lang="en-GB" dirty="0"/>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smtClean="0"/>
              <a:t>* Occupancy on a GPU</a:t>
            </a:r>
            <a:endParaRPr lang="en-GB" dirty="0"/>
          </a:p>
        </p:txBody>
      </p:sp>
    </p:spTree>
    <p:extLst>
      <p:ext uri="{BB962C8B-B14F-4D97-AF65-F5344CB8AC3E}">
        <p14:creationId xmlns:p14="http://schemas.microsoft.com/office/powerpoint/2010/main" val="12635799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smtClean="0"/>
              <a:t>Install some required packages: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-headers-generic </a:t>
            </a:r>
            <a:r>
              <a:rPr lang="en-GB" b="1" dirty="0" err="1" smtClean="0">
                <a:solidFill>
                  <a:schemeClr val="accent6">
                    <a:lumMod val="75000"/>
                  </a:schemeClr>
                </a:solidFill>
                <a:latin typeface="Courier New Bold"/>
                <a:cs typeface="Courier New Bold"/>
              </a:rPr>
              <a:t>debhelper</a:t>
            </a:r>
            <a:r>
              <a:rPr lang="en-GB" b="1" dirty="0" smtClean="0">
                <a:solidFill>
                  <a:schemeClr val="accent6">
                    <a:lumMod val="75000"/>
                  </a:schemeClr>
                </a:solidFill>
                <a:latin typeface="Courier New Bold"/>
                <a:cs typeface="Courier New Bold"/>
              </a:rPr>
              <a:t> dh-</a:t>
            </a:r>
            <a:r>
              <a:rPr lang="en-GB" b="1" dirty="0" err="1" smtClean="0">
                <a:solidFill>
                  <a:schemeClr val="accent6">
                    <a:lumMod val="75000"/>
                  </a:schemeClr>
                </a:solidFill>
                <a:latin typeface="Courier New Bold"/>
                <a:cs typeface="Courier New Bold"/>
              </a:rPr>
              <a:t>modaliases</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execstack</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dkms</a:t>
            </a:r>
            <a:r>
              <a:rPr lang="en-GB" b="1" dirty="0" smtClean="0">
                <a:solidFill>
                  <a:schemeClr val="accent6">
                    <a:lumMod val="75000"/>
                  </a:schemeClr>
                </a:solidFill>
                <a:latin typeface="Courier New Bold"/>
                <a:cs typeface="Courier New Bold"/>
              </a:rPr>
              <a:t> lib32gcc1 libc6-i386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driver from amd.com/drivers</a:t>
            </a:r>
          </a:p>
          <a:p>
            <a:pPr lvl="1"/>
            <a:r>
              <a:rPr lang="en-GB" dirty="0" smtClean="0"/>
              <a:t>Select your GPU, OS, etc.</a:t>
            </a:r>
          </a:p>
          <a:p>
            <a:pPr lvl="1"/>
            <a:r>
              <a:rPr lang="en-GB" dirty="0" smtClean="0"/>
              <a:t>Download the .zip</a:t>
            </a:r>
          </a:p>
          <a:p>
            <a:pPr lvl="1"/>
            <a:r>
              <a:rPr lang="en-GB" dirty="0" smtClean="0"/>
              <a:t>Unpack this with unzip filename.zip</a:t>
            </a:r>
          </a:p>
          <a:p>
            <a:r>
              <a:rPr lang="en-GB" dirty="0" smtClean="0"/>
              <a:t>Create the installer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sh</a:t>
            </a:r>
            <a:r>
              <a:rPr lang="en-GB" b="1" dirty="0" smtClean="0">
                <a:solidFill>
                  <a:schemeClr val="accent6">
                    <a:lumMod val="75000"/>
                  </a:schemeClr>
                </a:solidFill>
                <a:latin typeface="Courier New Bold"/>
                <a:cs typeface="Courier New Bold"/>
              </a:rPr>
              <a:t> fglrx*.run --</a:t>
            </a:r>
            <a:r>
              <a:rPr lang="en-GB" b="1" dirty="0" err="1" smtClean="0">
                <a:solidFill>
                  <a:schemeClr val="accent6">
                    <a:lumMod val="75000"/>
                  </a:schemeClr>
                </a:solidFill>
                <a:latin typeface="Courier New Bold"/>
                <a:cs typeface="Courier New Bold"/>
              </a:rPr>
              <a:t>buildpkg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Ubuntu</a:t>
            </a:r>
            <a:r>
              <a:rPr lang="en-GB" b="1" dirty="0" smtClean="0">
                <a:solidFill>
                  <a:schemeClr val="accent6">
                    <a:lumMod val="75000"/>
                  </a:schemeClr>
                </a:solidFill>
                <a:latin typeface="Courier New Bold"/>
                <a:cs typeface="Courier New Bold"/>
              </a:rPr>
              <a:t>/precise</a:t>
            </a:r>
          </a:p>
          <a:p>
            <a:r>
              <a:rPr lang="en-GB" dirty="0" smtClean="0"/>
              <a:t>Install the drivers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fglrx*.deb</a:t>
            </a:r>
          </a:p>
          <a:p>
            <a:r>
              <a:rPr lang="en-GB" dirty="0" smtClean="0"/>
              <a:t>Update your </a:t>
            </a:r>
            <a:r>
              <a:rPr lang="en-GB" dirty="0" err="1" smtClean="0"/>
              <a:t>Xorg.conf</a:t>
            </a:r>
            <a:r>
              <a:rPr lang="en-GB" dirty="0" smtClean="0"/>
              <a:t> file</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amdconfig</a:t>
            </a:r>
            <a:r>
              <a:rPr lang="en-GB" b="1" dirty="0" smtClean="0">
                <a:solidFill>
                  <a:schemeClr val="accent6">
                    <a:lumMod val="75000"/>
                  </a:schemeClr>
                </a:solidFill>
                <a:latin typeface="Courier New Bold"/>
                <a:cs typeface="Courier New Bold"/>
              </a:rPr>
              <a:t> --initial --adapter=all</a:t>
            </a:r>
          </a:p>
          <a:p>
            <a:r>
              <a:rPr lang="en-GB" dirty="0" smtClean="0"/>
              <a:t>Reboot!</a:t>
            </a:r>
          </a:p>
          <a:p>
            <a:pPr lvl="1"/>
            <a:r>
              <a:rPr lang="en-GB" dirty="0" smtClean="0"/>
              <a:t>Check all is working by running </a:t>
            </a:r>
            <a:r>
              <a:rPr lang="en-GB" b="1" dirty="0" err="1" smtClean="0">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smtClean="0"/>
              <a:t>* </a:t>
            </a:r>
            <a:r>
              <a:rPr lang="en-GB" sz="1400" dirty="0" err="1" smtClean="0"/>
              <a:t>Fglrx</a:t>
            </a:r>
            <a:r>
              <a:rPr lang="en-GB" sz="1400" dirty="0" smtClean="0"/>
              <a:t> is the name of AMD’s graphics driver for the GPUs</a:t>
            </a:r>
            <a:endParaRPr lang="en-GB" sz="1400" dirty="0"/>
          </a:p>
        </p:txBody>
      </p:sp>
    </p:spTree>
    <p:extLst>
      <p:ext uri="{BB962C8B-B14F-4D97-AF65-F5344CB8AC3E}">
        <p14:creationId xmlns:p14="http://schemas.microsoft.com/office/powerpoint/2010/main" val="4130641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smtClean="0"/>
              <a:t>(), </a:t>
            </a:r>
            <a:r>
              <a:rPr lang="en-GB" dirty="0" err="1" smtClean="0">
                <a:solidFill>
                  <a:schemeClr val="tx2">
                    <a:lumMod val="75000"/>
                  </a:schemeClr>
                </a:solidFill>
              </a:rPr>
              <a:t>async_work_group_strided_copy</a:t>
            </a:r>
            <a:r>
              <a:rPr lang="en-GB" dirty="0"/>
              <a:t>(), …</a:t>
            </a:r>
          </a:p>
          <a:p>
            <a:pPr>
              <a:lnSpc>
                <a:spcPct val="110000"/>
              </a:lnSpc>
            </a:pPr>
            <a:r>
              <a:rPr lang="en-GB" dirty="0" smtClean="0"/>
              <a:t>Use </a:t>
            </a:r>
            <a:r>
              <a:rPr lang="en-GB" dirty="0"/>
              <a:t>Local Memory to hold data that can be </a:t>
            </a:r>
            <a:r>
              <a:rPr lang="en-GB" dirty="0">
                <a:solidFill>
                  <a:schemeClr val="accent6"/>
                </a:solidFill>
              </a:rPr>
              <a:t>reused by all the </a:t>
            </a:r>
            <a:r>
              <a:rPr lang="en-GB" dirty="0" smtClean="0">
                <a:solidFill>
                  <a:schemeClr val="accent6"/>
                </a:solidFill>
              </a:rPr>
              <a:t>work-</a:t>
            </a:r>
            <a:r>
              <a:rPr lang="en-GB" dirty="0">
                <a:solidFill>
                  <a:schemeClr val="accent6"/>
                </a:solidFill>
              </a:rPr>
              <a:t>i</a:t>
            </a:r>
            <a:r>
              <a:rPr lang="en-GB" dirty="0" smtClean="0">
                <a:solidFill>
                  <a:schemeClr val="accent6"/>
                </a:solidFill>
              </a:rPr>
              <a:t>tems </a:t>
            </a:r>
            <a:r>
              <a:rPr lang="en-GB" dirty="0"/>
              <a:t>in a </a:t>
            </a:r>
            <a:r>
              <a:rPr lang="en-GB" dirty="0" smtClean="0"/>
              <a:t>work-group</a:t>
            </a:r>
            <a:endParaRPr lang="en-GB" dirty="0"/>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a:t>
            </a:r>
            <a:r>
              <a:rPr lang="en-GB" dirty="0" smtClean="0"/>
              <a:t>coalescence &amp; </a:t>
            </a:r>
            <a:r>
              <a:rPr lang="en-GB" dirty="0"/>
              <a:t>bank </a:t>
            </a:r>
            <a:r>
              <a:rPr lang="en-GB" dirty="0" smtClean="0"/>
              <a:t>conflicts</a:t>
            </a:r>
            <a:endParaRPr lang="en-GB" dirty="0"/>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smtClean="0"/>
              <a:t>* Typical figures for a 2013 GPU</a:t>
            </a:r>
            <a:endParaRPr lang="en-GB" dirty="0"/>
          </a:p>
        </p:txBody>
      </p:sp>
    </p:spTree>
    <p:extLst>
      <p:ext uri="{BB962C8B-B14F-4D97-AF65-F5344CB8AC3E}">
        <p14:creationId xmlns:p14="http://schemas.microsoft.com/office/powerpoint/2010/main" val="183103848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a:bodyPr>
          <a:lstStyle/>
          <a:p>
            <a:r>
              <a:rPr lang="en-GB" dirty="0" smtClean="0">
                <a:solidFill>
                  <a:schemeClr val="accent2"/>
                </a:solidFill>
              </a:rPr>
              <a:t>Local Memory </a:t>
            </a:r>
            <a:r>
              <a:rPr lang="en-GB" dirty="0" smtClean="0"/>
              <a:t>doesn’t always help…</a:t>
            </a:r>
          </a:p>
          <a:p>
            <a:pPr lvl="1"/>
            <a:r>
              <a:rPr lang="en-GB" dirty="0" smtClean="0"/>
              <a:t>CPUs don’t have special hardware for it</a:t>
            </a:r>
          </a:p>
          <a:p>
            <a:pPr lvl="1"/>
            <a:r>
              <a:rPr lang="en-GB" dirty="0" smtClean="0"/>
              <a:t>This can mean excessive use of Local Memory might slow down kernels on CPUs</a:t>
            </a:r>
          </a:p>
          <a:p>
            <a:pPr lvl="1"/>
            <a:r>
              <a:rPr lang="en-GB" dirty="0" smtClean="0"/>
              <a:t>GPUs now have effective on-chip caches which can provide much of the benefit of Local Memory but without programmer intervention</a:t>
            </a:r>
          </a:p>
          <a:p>
            <a:pPr lvl="1"/>
            <a:r>
              <a:rPr lang="en-GB" dirty="0" smtClean="0"/>
              <a:t>So, your mileage may vary!</a:t>
            </a:r>
            <a:endParaRPr lang="en-GB" dirty="0"/>
          </a:p>
        </p:txBody>
      </p:sp>
    </p:spTree>
    <p:extLst>
      <p:ext uri="{BB962C8B-B14F-4D97-AF65-F5344CB8AC3E}">
        <p14:creationId xmlns:p14="http://schemas.microsoft.com/office/powerpoint/2010/main" val="15798690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O(200-300)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Speeds and feeds approx. for a high-end discrete GPU, circa 2014</a:t>
            </a:r>
            <a:endParaRPr lang="en-US" sz="20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50451779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Memory Consistency</a:t>
            </a:r>
            <a:endParaRPr lang="en-GB" dirty="0"/>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a:t>
            </a:r>
            <a:r>
              <a:rPr lang="en-GB" dirty="0" smtClean="0"/>
              <a:t>he </a:t>
            </a:r>
            <a:r>
              <a:rPr lang="en-GB" dirty="0"/>
              <a:t>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a:t>
            </a:r>
            <a:r>
              <a:rPr lang="en-GB" dirty="0" smtClean="0"/>
              <a:t>the work-item’s private </a:t>
            </a:r>
            <a:r>
              <a:rPr lang="en-GB" dirty="0"/>
              <a:t>view of </a:t>
            </a:r>
            <a:r>
              <a:rPr lang="en-GB" dirty="0" smtClean="0"/>
              <a:t>memory, i.e. it sees its own reads and writes correctly</a:t>
            </a:r>
            <a:endParaRPr lang="en-GB" dirty="0"/>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a:t>
            </a:r>
            <a:r>
              <a:rPr lang="en-GB" b="1" u="sng" dirty="0" smtClean="0"/>
              <a:t>groups!!</a:t>
            </a:r>
          </a:p>
          <a:p>
            <a:pPr lvl="1">
              <a:lnSpc>
                <a:spcPct val="110000"/>
              </a:lnSpc>
            </a:pPr>
            <a:r>
              <a:rPr lang="en-GB" dirty="0"/>
              <a:t>T</a:t>
            </a:r>
            <a:r>
              <a:rPr lang="en-GB" dirty="0" smtClean="0"/>
              <a: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a:t>
            </a:r>
            <a:r>
              <a:rPr lang="en-GB" dirty="0" smtClean="0"/>
              <a:t>is enforced by </a:t>
            </a:r>
            <a:r>
              <a:rPr lang="en-GB" dirty="0" smtClean="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smtClean="0"/>
              <a:t>There may be significant overhead to manage work-items and work-groups.</a:t>
            </a:r>
          </a:p>
          <a:p>
            <a:r>
              <a:rPr lang="en-GB" sz="2400" dirty="0" smtClean="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smtClean="0"/>
              <a:t>Dimensions: 1024 (1D)</a:t>
            </a:r>
          </a:p>
          <a:p>
            <a:pPr marL="0" indent="0">
              <a:buNone/>
            </a:pPr>
            <a:r>
              <a:rPr lang="en-GB" dirty="0"/>
              <a:t>	</a:t>
            </a:r>
            <a:r>
              <a:rPr lang="en-GB" dirty="0" smtClean="0"/>
              <a:t>Whole </a:t>
            </a:r>
            <a:r>
              <a:rPr lang="en-GB" dirty="0"/>
              <a:t>problem space (index space)</a:t>
            </a:r>
          </a:p>
          <a:p>
            <a:r>
              <a:rPr lang="en-GB" dirty="0">
                <a:solidFill>
                  <a:schemeClr val="accent2"/>
                </a:solidFill>
              </a:rPr>
              <a:t>Local </a:t>
            </a:r>
            <a:r>
              <a:rPr lang="en-GB" dirty="0"/>
              <a:t>Dimensions: </a:t>
            </a:r>
            <a:r>
              <a:rPr lang="en-GB" dirty="0" smtClean="0"/>
              <a:t> </a:t>
            </a:r>
            <a:r>
              <a:rPr lang="en-GB" dirty="0" smtClean="0"/>
              <a:t>leave to the run-time</a:t>
            </a:r>
            <a:endParaRPr lang="en-GB" dirty="0"/>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a:t>
            </a:r>
            <a:r>
              <a:rPr lang="en-GB" dirty="0" smtClean="0"/>
              <a:t>we will have a </a:t>
            </a:r>
            <a:r>
              <a:rPr lang="en-GB" dirty="0"/>
              <a:t>lot fewer work-items </a:t>
            </a:r>
            <a:r>
              <a:rPr lang="en-GB" dirty="0" smtClean="0"/>
              <a:t>and work</a:t>
            </a:r>
            <a:r>
              <a:rPr lang="en-GB" dirty="0" smtClean="0"/>
              <a:t>-</a:t>
            </a:r>
            <a:r>
              <a:rPr lang="en-GB" dirty="0" smtClean="0"/>
              <a:t>groups. </a:t>
            </a:r>
            <a:r>
              <a:rPr lang="en-GB" dirty="0"/>
              <a:t>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1024</a:t>
            </a:r>
            <a:endParaRPr lang="en-US" dirty="0">
              <a:solidFill>
                <a:schemeClr val="tx1"/>
              </a:solidFill>
              <a:latin typeface="Arial" pitchFamily="34" charset="0"/>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a:solidFill>
                  <a:schemeClr val="accent4"/>
                </a:solidFill>
                <a:latin typeface="Courier New Bold"/>
              </a:rPr>
              <a:t> </a:t>
            </a:r>
            <a:r>
              <a:rPr lang="en-GB" sz="2000" b="1" dirty="0" smtClean="0">
                <a:solidFill>
                  <a:schemeClr val="accent4"/>
                </a:solidFill>
                <a:latin typeface="Courier New Bold"/>
              </a:rPr>
              <a:t>__global</a:t>
            </a:r>
            <a:r>
              <a:rPr lang="en-GB" sz="2000" b="1" dirty="0" smtClean="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a:latin typeface="Courier New Bold"/>
              </a:rPr>
              <a:t>k</a:t>
            </a:r>
            <a:r>
              <a:rPr lang="en-GB" sz="2000" b="1" dirty="0" smtClean="0">
                <a:latin typeface="Courier New Bold"/>
              </a:rPr>
              <a:t>, j;</a:t>
            </a:r>
          </a:p>
          <a:p>
            <a:pPr marL="0" indent="0">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None/>
            </a:pPr>
            <a:r>
              <a:rPr lang="en-GB" sz="2000" b="1" dirty="0" smtClean="0">
                <a:solidFill>
                  <a:schemeClr val="accent1"/>
                </a:solidFill>
                <a:latin typeface="Courier New Bold"/>
              </a:rPr>
              <a:t>    for</a:t>
            </a:r>
            <a:r>
              <a:rPr lang="en-GB" sz="2000" b="1" dirty="0" smtClean="0">
                <a:latin typeface="Courier New Bold"/>
              </a:rPr>
              <a:t> (j = 0; j &lt; N; j++) {</a:t>
            </a:r>
          </a:p>
          <a:p>
            <a:pPr marL="0" indent="0">
              <a:buNone/>
            </a:pPr>
            <a:r>
              <a:rPr lang="en-GB" sz="2000" b="1" dirty="0" smtClean="0">
                <a:latin typeface="Courier New Bold"/>
              </a:rPr>
              <a:t>        </a:t>
            </a:r>
            <a:r>
              <a:rPr lang="en-GB" sz="2000" b="1" dirty="0" smtClean="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 += </a:t>
            </a:r>
            <a:r>
              <a:rPr lang="en-GB" sz="2000" b="1" dirty="0">
                <a:latin typeface="Courier New Bold"/>
              </a:rPr>
              <a:t>A[</a:t>
            </a:r>
            <a:r>
              <a:rPr lang="en-GB" sz="2000" b="1" dirty="0" err="1">
                <a:latin typeface="Courier New Bold"/>
              </a:rPr>
              <a:t>i</a:t>
            </a:r>
            <a:r>
              <a:rPr lang="en-GB" sz="2000" b="1" dirty="0" smtClean="0">
                <a:latin typeface="Courier New Bold"/>
              </a:rPr>
              <a:t>*</a:t>
            </a:r>
            <a:r>
              <a:rPr lang="en-GB" sz="2000" b="1" dirty="0" err="1" smtClean="0">
                <a:latin typeface="Courier New Bold"/>
              </a:rPr>
              <a:t>N+</a:t>
            </a:r>
            <a:r>
              <a:rPr lang="en-GB" sz="2000" b="1" dirty="0" err="1">
                <a:latin typeface="Courier New Bold"/>
              </a:rPr>
              <a:t>k</a:t>
            </a:r>
            <a:r>
              <a:rPr lang="en-GB" sz="2000" b="1" dirty="0">
                <a:latin typeface="Courier New Bold"/>
              </a:rPr>
              <a:t>] * </a:t>
            </a:r>
            <a:r>
              <a:rPr lang="en-GB" sz="2000" b="1" dirty="0" smtClean="0">
                <a:latin typeface="Courier New Bold"/>
              </a:rPr>
              <a:t>B[k*</a:t>
            </a:r>
            <a:r>
              <a:rPr lang="en-GB" sz="2000" b="1" dirty="0" err="1" smtClean="0">
                <a:latin typeface="Courier New Bold"/>
              </a:rPr>
              <a:t>N+j</a:t>
            </a:r>
            <a:r>
              <a:rPr lang="en-GB" sz="2000" b="1" dirty="0" smtClean="0">
                <a:latin typeface="Courier New Bold"/>
              </a:rPr>
              <a:t>];</a:t>
            </a:r>
          </a:p>
          <a:p>
            <a:pPr marL="0" indent="0">
              <a:buNone/>
            </a:pPr>
            <a:r>
              <a:rPr lang="en-GB" sz="2000" b="1" dirty="0">
                <a:latin typeface="Courier New Bold"/>
              </a:rPr>
              <a:t> </a:t>
            </a: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smtClean="0">
                <a:latin typeface="Courier New Bold"/>
              </a:rPr>
              <a:t>]  = </a:t>
            </a:r>
            <a:r>
              <a:rPr lang="en-GB" sz="2000" b="1" dirty="0" err="1" smtClean="0">
                <a:latin typeface="Courier New Bold"/>
              </a:rPr>
              <a:t>tmp</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234280"/>
            <a:ext cx="8928992" cy="1143000"/>
          </a:xfrm>
        </p:spPr>
        <p:txBody>
          <a:bodyPr>
            <a:noAutofit/>
          </a:bodyPr>
          <a:lstStyle/>
          <a:p>
            <a:r>
              <a:rPr lang="en-GB" sz="3600" dirty="0" smtClean="0"/>
              <a:t>Reduce work-item overhead</a:t>
            </a:r>
            <a:endParaRPr lang="en-GB" sz="3600" dirty="0"/>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smtClean="0"/>
              <a:t>Do a whole row of C per work-item</a:t>
            </a:r>
            <a:endParaRPr lang="en-GB" sz="2400" dirty="0"/>
          </a:p>
        </p:txBody>
      </p:sp>
    </p:spTree>
    <p:extLst>
      <p:ext uri="{BB962C8B-B14F-4D97-AF65-F5344CB8AC3E}">
        <p14:creationId xmlns:p14="http://schemas.microsoft.com/office/powerpoint/2010/main" val="248402652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GB" sz="1100" b="1" dirty="0" smtClean="0">
                <a:solidFill>
                  <a:schemeClr val="tx1"/>
                </a:solidFill>
                <a:latin typeface="Courier New Bold"/>
              </a:rPr>
              <a:t>  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a:latin typeface="Courier New Bold"/>
              </a:rPr>
              <a:t>(</a:t>
            </a:r>
            <a:r>
              <a:rPr lang="en-US" sz="1100" b="1" dirty="0" smtClean="0">
                <a:solidFill>
                  <a:schemeClr val="tx1"/>
                </a:solidFill>
                <a:latin typeface="Courier New Bold"/>
              </a:rPr>
              <a:t>context, 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smtClean="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a:t>
            </a:r>
            <a:r>
              <a:rPr lang="da-DK" sz="1100" b="1" dirty="0" err="1" smtClean="0">
                <a:solidFill>
                  <a:schemeClr val="tx1"/>
                </a:solidFill>
                <a:latin typeface="Courier New Bold"/>
              </a:rPr>
              <a:t>make_kernel</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a:latin typeface="Courier New Bold"/>
              </a:rPr>
              <a:t>&lt;</a:t>
            </a:r>
            <a:r>
              <a:rPr lang="da-DK" sz="1100" b="1" dirty="0" err="1">
                <a:latin typeface="Courier New Bold"/>
              </a:rPr>
              <a:t>int,cl</a:t>
            </a:r>
            <a:r>
              <a:rPr lang="da-DK" sz="1100" b="1" dirty="0" smtClean="0">
                <a:solidFill>
                  <a:schemeClr val="tx1"/>
                </a:solidFill>
                <a:latin typeface="Courier New Bold"/>
              </a:rPr>
              <a:t>::Buffer, cl::Buffer, cl::Buffer&gt; </a:t>
            </a:r>
          </a:p>
          <a:p>
            <a:r>
              <a:rPr lang="da-DK" sz="1100" b="1" dirty="0">
                <a:latin typeface="Courier New Bold"/>
              </a:rPr>
              <a:t> </a:t>
            </a:r>
            <a:r>
              <a:rPr lang="da-DK" sz="1100" b="1" dirty="0" smtClean="0">
                <a:latin typeface="Courier New Bold"/>
              </a:rPr>
              <a:t>              </a:t>
            </a:r>
            <a:r>
              <a:rPr lang="da-DK" sz="1100" b="1" dirty="0" err="1" smtClean="0">
                <a:latin typeface="Courier New Bold"/>
              </a:rPr>
              <a:t>krow</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smtClean="0">
                <a:solidFill>
                  <a:schemeClr val="tx1"/>
                </a:solidFill>
                <a:latin typeface="Courier New Bold"/>
              </a:rPr>
              <a:t>N,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krow</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a:t>
            </a:r>
          </a:p>
          <a:p>
            <a:r>
              <a:rPr lang="de-DE" sz="1100" b="1" dirty="0">
                <a:latin typeface="Courier New Bold"/>
              </a:rPr>
              <a:t> </a:t>
            </a:r>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smtClean="0">
                <a:latin typeface="Courier New Bold"/>
              </a:rPr>
              <a:t>(N, N)</a:t>
            </a:r>
            <a:r>
              <a:rPr lang="de-DE" sz="1100" b="1" dirty="0">
                <a:latin typeface="Courier New Bold"/>
              </a:rPr>
              <a:t>),</a:t>
            </a:r>
          </a:p>
          <a:p>
            <a:r>
              <a:rPr lang="de-DE" sz="1100" b="1" dirty="0">
                <a:latin typeface="Courier New Bold"/>
              </a:rPr>
              <a:t>       </a:t>
            </a:r>
            <a:r>
              <a:rPr lang="de-DE" sz="1100" b="1" dirty="0" smtClean="0">
                <a:latin typeface="Courier New Bold"/>
              </a:rPr>
              <a:t>N</a:t>
            </a:r>
            <a:r>
              <a:rPr lang="de-DE" sz="1100" b="1" dirty="0" smtClean="0">
                <a:latin typeface="Courier New Bold"/>
              </a:rPr>
              <a:t>, </a:t>
            </a:r>
            <a:r>
              <a:rPr lang="de-DE" sz="1100" b="1" dirty="0" err="1" smtClean="0">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latin typeface="Courier New Bold"/>
              </a:rPr>
              <a:t>  </a:t>
            </a:r>
            <a:r>
              <a:rPr lang="en-GB" sz="1100" b="1" dirty="0">
                <a:latin typeface="Courier New Bold"/>
              </a:rPr>
              <a:t>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r>
              <a:rPr lang="en-GB" sz="1100" b="1" dirty="0" smtClean="0">
                <a:latin typeface="Courier New Bold"/>
              </a:rPr>
              <a:t>;</a:t>
            </a:r>
          </a:p>
          <a:p>
            <a:endParaRPr lang="en-GB" sz="1100" b="1" dirty="0">
              <a:latin typeface="Courier New Bold"/>
            </a:endParaRPr>
          </a:p>
          <a:p>
            <a:r>
              <a:rPr lang="en-US" sz="1100" b="1" dirty="0" smtClean="0">
                <a:solidFill>
                  <a:schemeClr val="tx1"/>
                </a:solidFill>
                <a:latin typeface="Courier New Bold"/>
              </a:rPr>
              <a:t>  </a:t>
            </a:r>
            <a:r>
              <a:rPr lang="en-US" sz="1100" b="1" dirty="0" smtClean="0">
                <a:solidFill>
                  <a:schemeClr val="tx1"/>
                </a:solidFill>
                <a:latin typeface="Courier New Bold"/>
              </a:rPr>
              <a:t>results(</a:t>
            </a:r>
            <a:r>
              <a:rPr lang="en-US" sz="1100" b="1" dirty="0">
                <a:latin typeface="Courier New Bold"/>
              </a:rPr>
              <a:t>N</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N; /</a:t>
            </a:r>
            <a:r>
              <a:rPr lang="en-US" sz="1100" b="1" dirty="0">
                <a:solidFill>
                  <a:schemeClr val="tx1"/>
                </a:solidFill>
                <a:latin typeface="Courier New Bold"/>
              </a:rPr>
              <a:t>/ A[N]</a:t>
            </a:r>
            <a:r>
              <a:rPr lang="en-US" sz="1100" b="1" dirty="0" smtClean="0">
                <a:solidFill>
                  <a:schemeClr val="tx1"/>
                </a:solidFill>
                <a:latin typeface="Courier New Bold"/>
              </a:rPr>
              <a:t>[N],B[N][N],C</a:t>
            </a:r>
            <a:r>
              <a:rPr lang="en-US" sz="1100" b="1" dirty="0">
                <a:solidFill>
                  <a:schemeClr val="tx1"/>
                </a:solidFill>
                <a:latin typeface="Courier New Bold"/>
              </a:rPr>
              <a:t>[N]</a:t>
            </a:r>
            <a:r>
              <a:rPr lang="en-US" sz="1100" b="1" dirty="0" smtClean="0">
                <a:solidFill>
                  <a:schemeClr val="tx1"/>
                </a:solidFill>
                <a:latin typeface="Courier New Bold"/>
              </a:rPr>
              <a:t>[N]</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smtClean="0">
                <a:solidFill>
                  <a:schemeClr val="tx1"/>
                </a:solidFill>
                <a:latin typeface="Courier New Bold"/>
              </a:rPr>
              <a:t>size; /</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N     = ORDER</a:t>
            </a:r>
            <a:r>
              <a:rPr lang="en-US" sz="1100" b="1" dirty="0">
                <a:solidFill>
                  <a:schemeClr val="tx1"/>
                </a:solidFill>
                <a:latin typeface="Courier New Bold"/>
              </a:rPr>
              <a:t>;</a:t>
            </a:r>
          </a:p>
          <a:p>
            <a:r>
              <a:rPr lang="en-US" sz="1100" b="1" dirty="0" smtClean="0">
                <a:solidFill>
                  <a:schemeClr val="tx1"/>
                </a:solidFill>
                <a:latin typeface="Courier New Bold"/>
              </a:rPr>
              <a:t>  size  </a:t>
            </a:r>
            <a:r>
              <a:rPr lang="en-US" sz="1100" b="1" dirty="0">
                <a:solidFill>
                  <a:schemeClr val="tx1"/>
                </a:solidFill>
                <a:latin typeface="Courier New Bold"/>
              </a:rPr>
              <a:t>= </a:t>
            </a:r>
            <a:r>
              <a:rPr lang="en-US" sz="1100" b="1" dirty="0" smtClean="0">
                <a:solidFill>
                  <a:schemeClr val="tx1"/>
                </a:solidFill>
                <a:latin typeface="Courier New Bold"/>
              </a:rPr>
              <a:t>N*N; </a:t>
            </a:r>
          </a:p>
          <a:p>
            <a:r>
              <a:rPr lang="en-US" sz="1100" b="1" dirty="0" smtClean="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std::vector&lt;float&gt;(size);</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smtClean="0">
                <a:solidFill>
                  <a:schemeClr val="tx1"/>
                </a:solidFill>
                <a:latin typeface="Courier New Bold"/>
              </a:rPr>
              <a:t>(N,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smtClean="0">
                <a:latin typeface="Courier New Bold"/>
              </a:rPr>
              <a:t>krow</a:t>
            </a:r>
            <a:r>
              <a:rPr lang="en-US" sz="1100" b="1" dirty="0" smtClean="0">
                <a:latin typeface="Courier New Bold"/>
              </a:rPr>
              <a:t>(cl::</a:t>
            </a:r>
            <a:r>
              <a:rPr lang="en-US" sz="1100" b="1" dirty="0" err="1" smtClean="0">
                <a:latin typeface="Courier New Bold"/>
              </a:rPr>
              <a:t>EnqueueArgs</a:t>
            </a:r>
            <a:r>
              <a:rPr lang="en-US" sz="1100" b="1" dirty="0" smtClean="0">
                <a:latin typeface="Courier New Bold"/>
              </a:rPr>
              <a:t>(queue</a:t>
            </a:r>
          </a:p>
          <a:p>
            <a:r>
              <a:rPr lang="en-US" sz="1100" b="1" dirty="0">
                <a:latin typeface="Courier New Bold"/>
              </a:rPr>
              <a:t> </a:t>
            </a:r>
            <a:r>
              <a:rPr lang="en-US" sz="1100" b="1" dirty="0" smtClean="0">
                <a:latin typeface="Courier New Bold"/>
              </a:rPr>
              <a:t>                    cl::</a:t>
            </a:r>
            <a:r>
              <a:rPr lang="en-US" sz="1100" b="1" dirty="0" err="1" smtClean="0">
                <a:latin typeface="Courier New Bold"/>
              </a:rPr>
              <a:t>NDRange</a:t>
            </a:r>
            <a:r>
              <a:rPr lang="en-US" sz="1100" b="1" dirty="0" smtClean="0">
                <a:latin typeface="Courier New Bold"/>
              </a:rPr>
              <a:t>(N</a:t>
            </a:r>
            <a:r>
              <a:rPr lang="en-US" sz="1100" b="1" dirty="0" smtClean="0">
                <a:latin typeface="Courier New Bold"/>
              </a:rPr>
              <a:t>))</a:t>
            </a:r>
            <a:r>
              <a:rPr lang="en-US" sz="1100" b="1" dirty="0" smtClean="0">
                <a:latin typeface="Courier New Bold"/>
              </a:rPr>
              <a:t>,</a:t>
            </a:r>
          </a:p>
          <a:p>
            <a:r>
              <a:rPr lang="en-US" sz="1100" b="1" dirty="0" smtClean="0">
                <a:latin typeface="Courier New Bold"/>
              </a:rPr>
              <a:t>     N, </a:t>
            </a:r>
            <a:r>
              <a:rPr lang="en-US" sz="1100" b="1" dirty="0" err="1" smtClean="0">
                <a:latin typeface="Courier New Bold"/>
              </a:rPr>
              <a:t>d_a</a:t>
            </a:r>
            <a:r>
              <a:rPr lang="en-US" sz="1100" b="1" dirty="0" smtClean="0">
                <a:latin typeface="Courier New Bold"/>
              </a:rPr>
              <a:t>, </a:t>
            </a:r>
            <a:r>
              <a:rPr lang="en-US" sz="1100" b="1" dirty="0" err="1" smtClean="0">
                <a:latin typeface="Courier New Bold"/>
              </a:rPr>
              <a:t>d_b</a:t>
            </a:r>
            <a:r>
              <a:rPr lang="en-US" sz="1100" b="1" dirty="0" smtClean="0">
                <a:latin typeface="Courier New Bold"/>
              </a:rPr>
              <a:t>, </a:t>
            </a:r>
            <a:r>
              <a:rPr lang="en-US" sz="1100" b="1" dirty="0" err="1" smtClean="0">
                <a:latin typeface="Courier New Bold"/>
              </a:rPr>
              <a:t>d_c</a:t>
            </a:r>
            <a:r>
              <a:rPr lang="en-US" sz="1100" b="1" dirty="0" smtClean="0">
                <a:latin typeface="Courier New Bold"/>
              </a:rPr>
              <a:t>);</a:t>
            </a:r>
            <a:endParaRPr lang="en-US" sz="1100" b="1" dirty="0">
              <a:latin typeface="Courier New Bold"/>
            </a:endParaRP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smtClean="0">
                <a:solidFill>
                  <a:schemeClr val="bg1"/>
                </a:solidFill>
              </a:rPr>
              <a:t>Changes to host program:</a:t>
            </a:r>
          </a:p>
          <a:p>
            <a:pPr marL="652463" lvl="1" indent="-457200">
              <a:buFont typeface="+mj-lt"/>
              <a:buAutoNum type="arabicPeriod"/>
            </a:pPr>
            <a:r>
              <a:rPr lang="en-US" sz="2000" dirty="0" smtClean="0">
                <a:solidFill>
                  <a:schemeClr val="bg1"/>
                </a:solidFill>
              </a:rPr>
              <a:t>1D ND Range set to number of rows in the C </a:t>
            </a:r>
            <a:r>
              <a:rPr lang="en-US" sz="2000" dirty="0" smtClean="0">
                <a:solidFill>
                  <a:schemeClr val="bg1"/>
                </a:solidFill>
              </a:rPr>
              <a:t>matrix</a:t>
            </a:r>
            <a:endParaRPr lang="en-US" sz="2000" dirty="0" smtClean="0">
              <a:solidFill>
                <a:schemeClr val="bg1"/>
              </a:solidFill>
            </a:endParaRPr>
          </a:p>
        </p:txBody>
      </p:sp>
    </p:spTree>
    <p:extLst>
      <p:ext uri="{BB962C8B-B14F-4D97-AF65-F5344CB8AC3E}">
        <p14:creationId xmlns:p14="http://schemas.microsoft.com/office/powerpoint/2010/main" val="408613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smtClean="0">
                <a:solidFill>
                  <a:schemeClr val="accent3"/>
                </a:solidFill>
              </a:rPr>
              <a:t>This has started to help.</a:t>
            </a:r>
            <a:endParaRPr lang="en-GB" sz="2400" dirty="0">
              <a:solidFill>
                <a:schemeClr val="accent3"/>
              </a:solidFill>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Private memory of each work-item</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CPU</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smtClean="0"/>
              <a:t>Download the AMD APP SDK from their website</a:t>
            </a:r>
          </a:p>
          <a:p>
            <a:r>
              <a:rPr lang="en-GB" dirty="0" smtClean="0"/>
              <a:t>Extract with </a:t>
            </a:r>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file.tar.gz</a:t>
            </a:r>
            <a:endParaRPr lang="en-GB" b="1" dirty="0" smtClean="0">
              <a:solidFill>
                <a:schemeClr val="accent6">
                  <a:lumMod val="75000"/>
                </a:schemeClr>
              </a:solidFill>
              <a:latin typeface="Courier New Bold"/>
              <a:cs typeface="Courier New Bold"/>
            </a:endParaRPr>
          </a:p>
          <a:p>
            <a:r>
              <a:rPr lang="en-GB" dirty="0" smtClean="0"/>
              <a:t>Install with</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./Install*.sh</a:t>
            </a:r>
          </a:p>
          <a:p>
            <a:r>
              <a:rPr lang="en-GB" dirty="0" smtClean="0"/>
              <a:t>Create symbolic links to the library and includes</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/opt/AMDAPP/lib/x86_64/*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/local/lib</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/opt/AMDAPP/include/*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/local/include</a:t>
            </a:r>
          </a:p>
          <a:p>
            <a:r>
              <a:rPr lang="en-GB" dirty="0" smtClean="0"/>
              <a:t>Update linker paths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ldconfig</a:t>
            </a:r>
            <a:endParaRPr lang="en-GB" b="1" dirty="0" smtClean="0">
              <a:solidFill>
                <a:schemeClr val="accent6">
                  <a:lumMod val="75000"/>
                </a:schemeClr>
              </a:solidFill>
              <a:latin typeface="Courier New Bold"/>
              <a:cs typeface="Courier New Bold"/>
            </a:endParaRPr>
          </a:p>
          <a:p>
            <a:r>
              <a:rPr lang="en-GB" dirty="0" smtClean="0"/>
              <a:t>Reboot and run </a:t>
            </a:r>
            <a:r>
              <a:rPr lang="en-GB" b="1" dirty="0" err="1" smtClean="0">
                <a:solidFill>
                  <a:schemeClr val="accent6">
                    <a:lumMod val="75000"/>
                  </a:schemeClr>
                </a:solidFill>
                <a:latin typeface="Courier New Bold"/>
                <a:cs typeface="Courier New Bold"/>
              </a:rPr>
              <a:t>clinfo</a:t>
            </a:r>
            <a:endParaRPr lang="en-GB" b="1" dirty="0" smtClean="0">
              <a:solidFill>
                <a:schemeClr val="accent6">
                  <a:lumMod val="75000"/>
                </a:schemeClr>
              </a:solidFill>
              <a:latin typeface="Courier New Bold"/>
              <a:cs typeface="Courier New Bold"/>
            </a:endParaRPr>
          </a:p>
          <a:p>
            <a:pPr lvl="1"/>
            <a:r>
              <a:rPr lang="en-GB" dirty="0" smtClean="0"/>
              <a:t>Your CPU should be listed</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(3/3)</a:t>
            </a:r>
            <a:endParaRPr lang="en-GB" sz="3200" dirty="0"/>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smtClean="0">
                <a:solidFill>
                  <a:schemeClr val="tx2">
                    <a:lumMod val="75000"/>
                  </a:schemeClr>
                </a:solidFill>
                <a:latin typeface="Courier New Bold"/>
              </a:rPr>
              <a:t>mmul</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smtClean="0">
                <a:latin typeface="Courier New Bold"/>
              </a:rPr>
              <a:t>N,</a:t>
            </a:r>
          </a:p>
          <a:p>
            <a:pPr marL="0" indent="0">
              <a:buNone/>
            </a:pPr>
            <a:r>
              <a:rPr lang="en-GB" sz="1800" b="1" dirty="0" smtClean="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*B</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smtClean="0">
              <a:latin typeface="Courier New Bold"/>
            </a:endParaRPr>
          </a:p>
          <a:p>
            <a:pPr marL="0" indent="0">
              <a:buFont typeface="Arial" pitchFamily="34" charset="0"/>
              <a:buNone/>
            </a:pPr>
            <a:r>
              <a:rPr lang="en-GB" sz="1800" b="1" dirty="0" smtClean="0">
                <a:solidFill>
                  <a:schemeClr val="accent1"/>
                </a:solidFill>
                <a:latin typeface="Courier New Bold"/>
              </a:rPr>
              <a:t>  for</a:t>
            </a:r>
            <a:r>
              <a:rPr lang="en-GB" sz="1800" b="1" dirty="0" smtClean="0">
                <a:latin typeface="Courier New Bold"/>
              </a:rPr>
              <a:t> (k = 0; k &lt; N; k++)</a:t>
            </a:r>
          </a:p>
          <a:p>
            <a:pPr marL="0" indent="0">
              <a:buFont typeface="Arial" pitchFamily="34" charset="0"/>
              <a:buNone/>
            </a:pPr>
            <a:r>
              <a:rPr lang="en-GB" sz="1800" b="1" dirty="0">
                <a:latin typeface="Courier New Bold"/>
              </a:rPr>
              <a:t> </a:t>
            </a:r>
            <a:r>
              <a:rPr lang="en-GB" sz="1800" b="1" dirty="0" smtClean="0">
                <a:latin typeface="Courier New Bold"/>
              </a:rPr>
              <a:t>     </a:t>
            </a:r>
            <a:r>
              <a:rPr lang="en-GB" sz="1800" b="1" dirty="0" err="1" smtClean="0">
                <a:latin typeface="Courier New Bold"/>
              </a:rPr>
              <a:t>Awrk</a:t>
            </a:r>
            <a:r>
              <a:rPr lang="en-GB" sz="1800" b="1" dirty="0" smtClean="0">
                <a:latin typeface="Courier New Bold"/>
              </a:rPr>
              <a:t>[k] = A[</a:t>
            </a:r>
            <a:r>
              <a:rPr lang="en-GB" sz="1800" b="1" dirty="0" err="1" smtClean="0">
                <a:latin typeface="Courier New Bold"/>
              </a:rPr>
              <a:t>i</a:t>
            </a:r>
            <a:r>
              <a:rPr lang="en-GB" sz="1800" b="1" dirty="0" smtClean="0">
                <a:latin typeface="Courier New Bold"/>
              </a:rPr>
              <a:t>*</a:t>
            </a:r>
            <a:r>
              <a:rPr lang="en-GB" sz="1800" b="1" dirty="0" err="1" smtClean="0">
                <a:latin typeface="Courier New Bold"/>
              </a:rPr>
              <a:t>N+k</a:t>
            </a:r>
            <a:r>
              <a:rPr lang="en-GB" sz="1800" b="1" dirty="0" smtClean="0">
                <a:latin typeface="Courier New Bold"/>
              </a:rPr>
              <a:t>];</a:t>
            </a:r>
          </a:p>
          <a:p>
            <a:pPr marL="0" indent="0">
              <a:buNone/>
            </a:pPr>
            <a:r>
              <a:rPr lang="en-GB" sz="1800" b="1" dirty="0" smtClean="0">
                <a:solidFill>
                  <a:schemeClr val="accent1"/>
                </a:solidFill>
                <a:latin typeface="Courier New Bold"/>
              </a:rPr>
              <a:t>  for</a:t>
            </a:r>
            <a:r>
              <a:rPr lang="en-GB" sz="1800" b="1" dirty="0" smtClean="0">
                <a:latin typeface="Courier New Bold"/>
              </a:rPr>
              <a:t> (j </a:t>
            </a:r>
            <a:r>
              <a:rPr lang="en-GB" sz="1800" b="1" dirty="0">
                <a:latin typeface="Courier New Bold"/>
              </a:rPr>
              <a:t>= 0; </a:t>
            </a:r>
            <a:r>
              <a:rPr lang="en-GB" sz="1800" b="1" dirty="0" smtClean="0">
                <a:latin typeface="Courier New Bold"/>
              </a:rPr>
              <a:t>j </a:t>
            </a:r>
            <a:r>
              <a:rPr lang="en-GB" sz="1800" b="1" dirty="0">
                <a:latin typeface="Courier New Bold"/>
              </a:rPr>
              <a:t>&lt; </a:t>
            </a:r>
            <a:r>
              <a:rPr lang="en-GB" sz="1800" b="1" dirty="0" smtClean="0">
                <a:latin typeface="Courier New Bold"/>
              </a:rPr>
              <a:t>N; j++) {</a:t>
            </a:r>
          </a:p>
          <a:p>
            <a:pPr marL="0" indent="0">
              <a:buNone/>
            </a:pP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 = 0.0f;</a:t>
            </a:r>
          </a:p>
          <a:p>
            <a:pPr marL="0" indent="0">
              <a:buNone/>
            </a:pP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a:t>
            </a:r>
            <a:r>
              <a:rPr lang="en-GB" sz="1800" b="1" dirty="0">
                <a:latin typeface="Courier New Bold"/>
              </a:rPr>
              <a:t>(k = 0; k &lt; </a:t>
            </a:r>
            <a:r>
              <a:rPr lang="en-GB" sz="1800" b="1" dirty="0" smtClean="0">
                <a:latin typeface="Courier New Bold"/>
              </a:rPr>
              <a:t>N; </a:t>
            </a:r>
            <a:r>
              <a:rPr lang="en-GB" sz="1800" b="1" dirty="0">
                <a:latin typeface="Courier New Bold"/>
              </a:rPr>
              <a:t>k</a:t>
            </a:r>
            <a:r>
              <a:rPr lang="en-GB" sz="1800" b="1" dirty="0" smtClean="0">
                <a:latin typeface="Courier New Bold"/>
              </a:rPr>
              <a:t>++)</a:t>
            </a:r>
          </a:p>
          <a:p>
            <a:pPr marL="0" indent="0">
              <a:buFont typeface="Arial" pitchFamily="34" charset="0"/>
              <a:buNone/>
            </a:pPr>
            <a:r>
              <a:rPr lang="en-GB" sz="1800" b="1" dirty="0" smtClean="0">
                <a:latin typeface="Courier New Bold"/>
              </a:rPr>
              <a:t>         </a:t>
            </a:r>
            <a:r>
              <a:rPr lang="en-GB" sz="1800" b="1" dirty="0" err="1" smtClean="0">
                <a:latin typeface="Courier New Bold"/>
              </a:rPr>
              <a:t>tmp</a:t>
            </a:r>
            <a:r>
              <a:rPr lang="en-GB" sz="1800" b="1" dirty="0" smtClean="0">
                <a:latin typeface="Courier New Bold"/>
              </a:rPr>
              <a:t> += </a:t>
            </a:r>
            <a:r>
              <a:rPr lang="en-GB" sz="1800" b="1" dirty="0" err="1" smtClean="0">
                <a:latin typeface="Courier New Bold"/>
              </a:rPr>
              <a:t>Awrk</a:t>
            </a:r>
            <a:r>
              <a:rPr lang="en-GB" sz="1800" b="1" dirty="0" smtClean="0">
                <a:latin typeface="Courier New Bold"/>
              </a:rPr>
              <a:t>[k]*B[k*</a:t>
            </a:r>
            <a:r>
              <a:rPr lang="en-GB" sz="1800" b="1" dirty="0" err="1" smtClean="0">
                <a:latin typeface="Courier New Bold"/>
              </a:rPr>
              <a:t>N+j</a:t>
            </a:r>
            <a:r>
              <a:rPr lang="en-GB" sz="1800" b="1" dirty="0" smtClean="0">
                <a:latin typeface="Courier New Bold"/>
              </a:rPr>
              <a:t>];</a:t>
            </a:r>
          </a:p>
          <a:p>
            <a:pPr marL="0" indent="0">
              <a:buNone/>
            </a:pPr>
            <a:r>
              <a:rPr lang="en-GB" sz="1800" b="1" dirty="0" smtClean="0">
                <a:latin typeface="Courier New Bold"/>
              </a:rPr>
              <a:t>     C[</a:t>
            </a:r>
            <a:r>
              <a:rPr lang="en-GB" sz="1800" b="1" dirty="0" err="1" smtClean="0">
                <a:latin typeface="Courier New Bold"/>
              </a:rPr>
              <a:t>i</a:t>
            </a:r>
            <a:r>
              <a:rPr lang="en-GB" sz="1800" b="1" dirty="0" smtClean="0">
                <a:latin typeface="Courier New Bold"/>
              </a:rPr>
              <a:t>*</a:t>
            </a:r>
            <a:r>
              <a:rPr lang="en-GB" sz="1800" b="1" dirty="0" err="1" smtClean="0">
                <a:latin typeface="Courier New Bold"/>
              </a:rPr>
              <a:t>N+j</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smtClean="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smtClean="0">
                <a:latin typeface="+mj-lt"/>
              </a:rPr>
              <a:t>(Actually, this is using </a:t>
            </a:r>
            <a:r>
              <a:rPr lang="en-US" sz="1400" b="1" i="1" dirty="0" smtClean="0">
                <a:latin typeface="+mj-lt"/>
              </a:rPr>
              <a:t>far</a:t>
            </a:r>
            <a:r>
              <a:rPr lang="en-US" sz="1400" dirty="0" smtClean="0">
                <a:latin typeface="+mj-lt"/>
              </a:rPr>
              <a:t> more private memory than we’ll have and so </a:t>
            </a:r>
            <a:r>
              <a:rPr lang="en-US" sz="1400" dirty="0" err="1" smtClean="0">
                <a:latin typeface="+mj-lt"/>
              </a:rPr>
              <a:t>Awrk</a:t>
            </a:r>
            <a:r>
              <a:rPr lang="en-US" sz="1400" dirty="0" smtClean="0">
                <a:latin typeface="+mj-lt"/>
              </a:rPr>
              <a:t>[] will be spilled to global memory)</a:t>
            </a:r>
            <a:endParaRPr lang="en-US" sz="1400" dirty="0">
              <a:latin typeface="+mj-lt"/>
            </a:endParaRPr>
          </a:p>
        </p:txBody>
      </p:sp>
    </p:spTree>
    <p:extLst>
      <p:ext uri="{BB962C8B-B14F-4D97-AF65-F5344CB8AC3E}">
        <p14:creationId xmlns:p14="http://schemas.microsoft.com/office/powerpoint/2010/main" val="286404754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smtClean="0">
                <a:solidFill>
                  <a:schemeClr val="accent2"/>
                </a:solidFill>
              </a:rPr>
              <a:t>Big impact!</a:t>
            </a:r>
            <a:endParaRPr lang="en-GB" sz="2400" dirty="0">
              <a:solidFill>
                <a:schemeClr val="accent2"/>
              </a:solidFill>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smtClean="0"/>
              <a:t>Why using too much private memory can be a good thing</a:t>
            </a:r>
            <a:endParaRPr lang="en-GB" dirty="0"/>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smtClean="0"/>
              <a:t>In reality private memory is just hardware registers, so only dozens of these are available per work-item</a:t>
            </a:r>
          </a:p>
          <a:p>
            <a:pPr>
              <a:lnSpc>
                <a:spcPct val="120000"/>
              </a:lnSpc>
            </a:pPr>
            <a:r>
              <a:rPr lang="en-GB" dirty="0" smtClean="0"/>
              <a:t>Many kernels will allocate too many variables to private memory</a:t>
            </a:r>
          </a:p>
          <a:p>
            <a:pPr>
              <a:lnSpc>
                <a:spcPct val="120000"/>
              </a:lnSpc>
            </a:pPr>
            <a:r>
              <a:rPr lang="en-GB" dirty="0" smtClean="0"/>
              <a:t>So the compiler already has to be able to deal with this</a:t>
            </a:r>
          </a:p>
          <a:p>
            <a:pPr>
              <a:lnSpc>
                <a:spcPct val="120000"/>
              </a:lnSpc>
            </a:pPr>
            <a:r>
              <a:rPr lang="en-GB" dirty="0" smtClean="0"/>
              <a:t>It does so by </a:t>
            </a:r>
            <a:r>
              <a:rPr lang="en-GB" i="1" dirty="0" smtClean="0"/>
              <a:t>spilling</a:t>
            </a:r>
            <a:r>
              <a:rPr lang="en-GB" dirty="0" smtClean="0"/>
              <a:t> excess private variables to (global) memory</a:t>
            </a:r>
          </a:p>
          <a:p>
            <a:pPr>
              <a:lnSpc>
                <a:spcPct val="120000"/>
              </a:lnSpc>
            </a:pPr>
            <a:r>
              <a:rPr lang="en-GB" dirty="0" smtClean="0"/>
              <a:t>You still told the compiler something useful – that the data will only be accessed by a single work-item</a:t>
            </a:r>
          </a:p>
          <a:p>
            <a:pPr>
              <a:lnSpc>
                <a:spcPct val="120000"/>
              </a:lnSpc>
            </a:pPr>
            <a:r>
              <a:rPr lang="en-GB" dirty="0" smtClean="0"/>
              <a:t>This lets the compiler allocate the data in such as way as to enable more efficient memory access</a:t>
            </a:r>
            <a:endParaRPr lang="en-GB" dirty="0"/>
          </a:p>
        </p:txBody>
      </p:sp>
    </p:spTree>
    <p:extLst>
      <p:ext uri="{BB962C8B-B14F-4D97-AF65-F5344CB8AC3E}">
        <p14:creationId xmlns:p14="http://schemas.microsoft.com/office/powerpoint/2010/main" val="3066614717"/>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using private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a:t>
            </a:r>
            <a:r>
              <a:rPr lang="en-GB" dirty="0" smtClean="0"/>
              <a:t>private </a:t>
            </a:r>
            <a:r>
              <a:rPr lang="en-GB" dirty="0"/>
              <a:t>memory 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a:t>
            </a:r>
          </a:p>
          <a:p>
            <a:pPr lvl="1"/>
            <a:r>
              <a:rPr lang="en-GB" dirty="0" smtClean="0"/>
              <a:t>Modify the kernel so that each work-item copies its own row of A into private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p>
          <a:p>
            <a:r>
              <a:rPr lang="en-GB" sz="2400" dirty="0"/>
              <a:t>Each work-item in a </a:t>
            </a:r>
            <a:r>
              <a:rPr lang="en-GB" sz="2400" dirty="0" smtClean="0"/>
              <a:t>work-group </a:t>
            </a:r>
            <a:r>
              <a:rPr lang="en-GB" sz="2400" dirty="0"/>
              <a:t>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Private memory of each work-item</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Local memory for each work-group</a:t>
            </a:r>
            <a:endParaRPr lang="en-US" sz="2000" b="1" dirty="0">
              <a:latin typeface="+mj-lt"/>
              <a:ea typeface="ヒラギノ角ゴ ProN W3" charset="-128"/>
              <a:cs typeface="Arial"/>
              <a:sym typeface="Myriad Set Text" charset="0"/>
            </a:endParaRP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smtClean="0"/>
              <a:t>Row of C per work-item, A row private, B columns local</a:t>
            </a:r>
            <a:endParaRPr lang="en-GB" sz="2800" dirty="0"/>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smtClean="0">
                <a:solidFill>
                  <a:schemeClr val="tx2">
                    <a:lumMod val="75000"/>
                  </a:schemeClr>
                </a:solidFill>
                <a:latin typeface="Courier New Bold"/>
              </a:rPr>
              <a:t>mmul</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smtClean="0">
                <a:latin typeface="Courier New Bold"/>
              </a:rPr>
              <a:t>N,</a:t>
            </a:r>
          </a:p>
          <a:p>
            <a:pPr marL="0" indent="0">
              <a:buNone/>
            </a:pPr>
            <a:r>
              <a:rPr lang="en-GB" sz="1800" b="1" dirty="0" smtClean="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r>
              <a:rPr lang="en-GB" sz="1800" b="1" dirty="0" smtClean="0">
                <a:latin typeface="Courier New Bold"/>
              </a:rPr>
              <a:t>,</a:t>
            </a:r>
          </a:p>
          <a:p>
            <a:pPr marL="0" indent="0">
              <a:buNone/>
            </a:pPr>
            <a:r>
              <a:rPr lang="en-GB" sz="1800" b="1" dirty="0">
                <a:solidFill>
                  <a:schemeClr val="accent3"/>
                </a:solidFill>
                <a:latin typeface="Courier New Bold"/>
              </a:rPr>
              <a:t> </a:t>
            </a:r>
            <a:r>
              <a:rPr lang="en-GB" sz="1800" b="1" dirty="0" smtClean="0">
                <a:solidFill>
                  <a:schemeClr val="accent3"/>
                </a:solidFill>
                <a:latin typeface="Courier New Bold"/>
              </a:rPr>
              <a:t>   </a:t>
            </a:r>
            <a:r>
              <a:rPr lang="en-GB" sz="1800" b="1" dirty="0" smtClean="0">
                <a:solidFill>
                  <a:schemeClr val="accent4"/>
                </a:solidFill>
                <a:latin typeface="Courier New Bold"/>
              </a:rPr>
              <a:t>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*B</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t>
            </a:r>
            <a:r>
              <a:rPr lang="en-GB" sz="1800" b="1" dirty="0" smtClean="0">
                <a:latin typeface="Courier New Bold"/>
              </a:rPr>
              <a:t>*C,</a:t>
            </a:r>
          </a:p>
          <a:p>
            <a:pPr marL="0" indent="0">
              <a:buNone/>
            </a:pPr>
            <a:r>
              <a:rPr lang="en-GB" sz="1800" b="1" dirty="0">
                <a:solidFill>
                  <a:schemeClr val="accent3"/>
                </a:solidFill>
                <a:latin typeface="Courier New Bold"/>
              </a:rPr>
              <a:t> </a:t>
            </a:r>
            <a:r>
              <a:rPr lang="en-GB" sz="1800" b="1" dirty="0" smtClean="0">
                <a:solidFill>
                  <a:schemeClr val="accent3"/>
                </a:solidFill>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smtClean="0">
                <a:solidFill>
                  <a:schemeClr val="accent2"/>
                </a:solidFill>
                <a:latin typeface="Courier New Bold"/>
              </a:rPr>
              <a:t>float</a:t>
            </a:r>
            <a:r>
              <a:rPr lang="en-GB" sz="1800" b="1" dirty="0" smtClean="0">
                <a:latin typeface="Courier New Bold"/>
              </a:rPr>
              <a:t> *</a:t>
            </a:r>
            <a:r>
              <a:rPr lang="en-GB" sz="1800" b="1" dirty="0" err="1" smtClean="0">
                <a:latin typeface="Courier New Bold"/>
              </a:rPr>
              <a:t>Bwrk</a:t>
            </a:r>
            <a:r>
              <a:rPr lang="en-GB" sz="1800" b="1" dirty="0" smtClean="0">
                <a:latin typeface="Courier New Bold"/>
              </a:rPr>
              <a:t>)</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a:latin typeface="Courier New Bold"/>
              </a:rPr>
              <a:t>i</a:t>
            </a:r>
            <a:r>
              <a:rPr lang="en-GB" sz="1800" b="1" dirty="0">
                <a:latin typeface="Courier New Bold"/>
              </a:rPr>
              <a:t> </a:t>
            </a:r>
            <a:r>
              <a:rPr lang="en-GB" sz="1800" b="1" dirty="0" smtClean="0">
                <a:latin typeface="Courier New Bold"/>
              </a:rPr>
              <a:t>= </a:t>
            </a:r>
            <a:r>
              <a:rPr lang="en-GB" sz="1800" b="1" dirty="0" err="1" smtClean="0">
                <a:solidFill>
                  <a:schemeClr val="tx2">
                    <a:lumMod val="75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smtClean="0">
                <a:latin typeface="Courier New Bold"/>
              </a:rPr>
              <a:t>iloc</a:t>
            </a:r>
            <a:r>
              <a:rPr lang="en-GB" sz="1800" b="1" dirty="0" smtClean="0">
                <a:latin typeface="Courier New Bold"/>
              </a:rPr>
              <a:t> = </a:t>
            </a:r>
            <a:r>
              <a:rPr lang="en-GB" sz="1800" b="1" dirty="0" err="1" smtClean="0">
                <a:solidFill>
                  <a:schemeClr val="tx2">
                    <a:lumMod val="75000"/>
                  </a:schemeClr>
                </a:solidFill>
                <a:latin typeface="Courier New Bold"/>
              </a:rPr>
              <a:t>get_local_id</a:t>
            </a:r>
            <a:r>
              <a:rPr lang="en-GB" sz="1800" b="1" dirty="0" smtClean="0">
                <a:latin typeface="Courier New Bold"/>
              </a:rPr>
              <a:t>(0);</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smtClean="0">
                <a:latin typeface="Courier New Bold"/>
              </a:rPr>
              <a:t>nloc</a:t>
            </a:r>
            <a:r>
              <a:rPr lang="en-GB" sz="1800" b="1" dirty="0" smtClean="0">
                <a:latin typeface="Courier New Bold"/>
              </a:rPr>
              <a:t> = </a:t>
            </a:r>
            <a:r>
              <a:rPr lang="en-GB" sz="1800" b="1" dirty="0" err="1" smtClean="0">
                <a:solidFill>
                  <a:schemeClr val="tx2">
                    <a:lumMod val="75000"/>
                  </a:schemeClr>
                </a:solidFill>
                <a:latin typeface="Courier New Bold"/>
              </a:rPr>
              <a:t>get_local_size</a:t>
            </a:r>
            <a:r>
              <a:rPr lang="en-GB" sz="1800" b="1" dirty="0" smtClean="0">
                <a:latin typeface="Courier New Bold"/>
              </a:rPr>
              <a:t>(0);</a:t>
            </a:r>
            <a:endParaRPr lang="en-GB" sz="1800" b="1" dirty="0">
              <a:latin typeface="Courier New Bold"/>
            </a:endParaRPr>
          </a:p>
          <a:p>
            <a:pPr marL="0" indent="0">
              <a:buNone/>
            </a:pPr>
            <a:r>
              <a:rPr lang="en-GB" sz="1800" b="1" dirty="0">
                <a:latin typeface="Courier New Bold"/>
              </a:rPr>
              <a:t> </a:t>
            </a:r>
            <a:r>
              <a:rPr lang="en-GB" sz="1800" b="1" dirty="0" smtClean="0">
                <a:solidFill>
                  <a:schemeClr val="accent2"/>
                </a:solidFill>
                <a:latin typeface="Courier New Bold"/>
              </a:rPr>
              <a:t>float </a:t>
            </a:r>
            <a:r>
              <a:rPr lang="en-GB" sz="1800" b="1" dirty="0" err="1">
                <a:latin typeface="Courier New Bold"/>
              </a:rPr>
              <a:t>Awrk</a:t>
            </a:r>
            <a:r>
              <a:rPr lang="en-GB" sz="1800" b="1" dirty="0">
                <a:latin typeface="Courier New Bold"/>
              </a:rPr>
              <a:t>[1024</a:t>
            </a:r>
            <a:r>
              <a:rPr lang="en-GB" sz="1800" b="1" dirty="0" smtClean="0">
                <a:latin typeface="Courier New Bold"/>
              </a:rPr>
              <a:t>];</a:t>
            </a:r>
            <a:endParaRPr lang="en-GB" sz="1800" b="1" dirty="0">
              <a:latin typeface="Courier New Bold"/>
            </a:endParaRP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smtClean="0">
              <a:latin typeface="Courier New Bold"/>
            </a:endParaRPr>
          </a:p>
          <a:p>
            <a:pPr marL="0" indent="0">
              <a:buFont typeface="Arial" pitchFamily="34" charset="0"/>
              <a:buNone/>
            </a:pPr>
            <a:r>
              <a:rPr lang="en-GB" sz="1800" b="1" dirty="0" smtClean="0">
                <a:solidFill>
                  <a:schemeClr val="accent2"/>
                </a:solidFill>
                <a:latin typeface="Courier New Bold"/>
              </a:rPr>
              <a:t>float</a:t>
            </a:r>
            <a:r>
              <a:rPr lang="en-GB" sz="1800" b="1" dirty="0" smtClean="0">
                <a:solidFill>
                  <a:schemeClr val="accent1"/>
                </a:solidFill>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smtClean="0">
                <a:solidFill>
                  <a:schemeClr val="accent1"/>
                </a:solidFill>
                <a:latin typeface="Courier New Bold"/>
              </a:rPr>
              <a:t>for</a:t>
            </a:r>
            <a:r>
              <a:rPr lang="en-GB" sz="1800" b="1" dirty="0" smtClean="0">
                <a:latin typeface="Courier New Bold"/>
              </a:rPr>
              <a:t> (k = 0; k &lt; N; k++)</a:t>
            </a:r>
          </a:p>
          <a:p>
            <a:pPr marL="0" indent="0">
              <a:buFont typeface="Arial" pitchFamily="34" charset="0"/>
              <a:buNone/>
            </a:pPr>
            <a:r>
              <a:rPr lang="en-GB" sz="1800" b="1" dirty="0" smtClean="0">
                <a:latin typeface="Courier New Bold"/>
              </a:rPr>
              <a:t>  </a:t>
            </a:r>
            <a:r>
              <a:rPr lang="en-GB" sz="1800" b="1" dirty="0" err="1" smtClean="0">
                <a:latin typeface="Courier New Bold"/>
              </a:rPr>
              <a:t>Awrk</a:t>
            </a:r>
            <a:r>
              <a:rPr lang="en-GB" sz="1800" b="1" dirty="0" smtClean="0">
                <a:latin typeface="Courier New Bold"/>
              </a:rPr>
              <a:t>[k] = A[</a:t>
            </a:r>
            <a:r>
              <a:rPr lang="en-GB" sz="1800" b="1" dirty="0" err="1" smtClean="0">
                <a:latin typeface="Courier New Bold"/>
              </a:rPr>
              <a:t>i</a:t>
            </a:r>
            <a:r>
              <a:rPr lang="en-GB" sz="1800" b="1" dirty="0" smtClean="0">
                <a:latin typeface="Courier New Bold"/>
              </a:rPr>
              <a:t>*</a:t>
            </a:r>
            <a:r>
              <a:rPr lang="en-GB" sz="1800" b="1" dirty="0" err="1" smtClean="0">
                <a:latin typeface="Courier New Bold"/>
              </a:rPr>
              <a:t>N+k</a:t>
            </a:r>
            <a:r>
              <a:rPr lang="en-GB" sz="1800" b="1" dirty="0" smtClean="0">
                <a:latin typeface="Courier New Bold"/>
              </a:rPr>
              <a:t>];</a:t>
            </a:r>
          </a:p>
          <a:p>
            <a:pPr marL="0" indent="0">
              <a:buNone/>
            </a:pPr>
            <a:r>
              <a:rPr lang="en-GB" sz="1800" b="1" dirty="0" smtClean="0">
                <a:solidFill>
                  <a:schemeClr val="accent1"/>
                </a:solidFill>
                <a:latin typeface="Courier New Bold"/>
              </a:rPr>
              <a:t>for</a:t>
            </a:r>
            <a:r>
              <a:rPr lang="en-GB" sz="1800" b="1" dirty="0" smtClean="0">
                <a:latin typeface="Courier New Bold"/>
              </a:rPr>
              <a:t> (j </a:t>
            </a:r>
            <a:r>
              <a:rPr lang="en-GB" sz="1800" b="1" dirty="0">
                <a:latin typeface="Courier New Bold"/>
              </a:rPr>
              <a:t>= 0; </a:t>
            </a:r>
            <a:r>
              <a:rPr lang="en-GB" sz="1800" b="1" dirty="0" smtClean="0">
                <a:latin typeface="Courier New Bold"/>
              </a:rPr>
              <a:t>j </a:t>
            </a:r>
            <a:r>
              <a:rPr lang="en-GB" sz="1800" b="1" dirty="0">
                <a:latin typeface="Courier New Bold"/>
              </a:rPr>
              <a:t>&lt; </a:t>
            </a:r>
            <a:r>
              <a:rPr lang="en-GB" sz="1800" b="1" dirty="0" smtClean="0">
                <a:latin typeface="Courier New Bold"/>
              </a:rPr>
              <a:t>N; j++) {</a:t>
            </a:r>
          </a:p>
          <a:p>
            <a:pPr marL="0" indent="0">
              <a:buNone/>
            </a:pPr>
            <a:r>
              <a:rPr lang="en-GB" sz="1800" b="1" dirty="0">
                <a:latin typeface="Courier New Bold"/>
              </a:rPr>
              <a:t> </a:t>
            </a:r>
            <a:r>
              <a:rPr lang="en-GB" sz="1800" b="1" dirty="0" smtClean="0">
                <a:latin typeface="Courier New Bold"/>
              </a:rPr>
              <a:t> barrier</a:t>
            </a:r>
            <a:r>
              <a:rPr lang="en-GB" sz="1800" b="1" dirty="0">
                <a:latin typeface="Courier New Bold"/>
              </a:rPr>
              <a:t>(CLK_LOCAL_MEM_FENCE);  </a:t>
            </a:r>
            <a:r>
              <a:rPr lang="en-GB" sz="1800" b="1" dirty="0" smtClean="0">
                <a:latin typeface="Courier New Bold"/>
              </a:rPr>
              <a:t>  </a:t>
            </a:r>
          </a:p>
          <a:p>
            <a:pPr marL="0" indent="0">
              <a:buNone/>
            </a:pPr>
            <a:r>
              <a:rPr lang="en-GB" sz="1800" b="1" dirty="0">
                <a:solidFill>
                  <a:schemeClr val="accent1"/>
                </a:solidFill>
                <a:latin typeface="Courier New Bold"/>
              </a:rPr>
              <a:t> </a:t>
            </a:r>
            <a:r>
              <a:rPr lang="en-GB" sz="1800" b="1" dirty="0" smtClean="0">
                <a:solidFill>
                  <a:schemeClr val="accent1"/>
                </a:solidFill>
                <a:latin typeface="Courier New Bold"/>
              </a:rPr>
              <a:t> for</a:t>
            </a:r>
            <a:r>
              <a:rPr lang="en-GB" sz="1800" b="1" dirty="0" smtClean="0">
                <a:latin typeface="Courier New Bold"/>
              </a:rPr>
              <a:t> (k=</a:t>
            </a:r>
            <a:r>
              <a:rPr lang="en-GB" sz="1800" b="1" dirty="0" err="1" smtClean="0">
                <a:latin typeface="Courier New Bold"/>
              </a:rPr>
              <a:t>iloc</a:t>
            </a:r>
            <a:r>
              <a:rPr lang="en-GB" sz="1800" b="1" dirty="0" smtClean="0">
                <a:latin typeface="Courier New Bold"/>
              </a:rPr>
              <a:t>; k&lt;N; k+=</a:t>
            </a:r>
            <a:r>
              <a:rPr lang="en-GB" sz="1800" b="1" dirty="0" err="1" smtClean="0">
                <a:latin typeface="Courier New Bold"/>
              </a:rPr>
              <a:t>nloc</a:t>
            </a:r>
            <a:r>
              <a:rPr lang="en-GB" sz="1800" b="1" dirty="0" smtClean="0">
                <a:latin typeface="Courier New Bold"/>
              </a:rPr>
              <a:t>)</a:t>
            </a:r>
          </a:p>
          <a:p>
            <a:pPr marL="0" indent="0">
              <a:buNone/>
            </a:pPr>
            <a:r>
              <a:rPr lang="en-GB" sz="1800" b="1" dirty="0" smtClean="0">
                <a:latin typeface="Courier New Bold"/>
              </a:rPr>
              <a:t>    </a:t>
            </a:r>
            <a:r>
              <a:rPr lang="en-GB" sz="1800" b="1" dirty="0" err="1" smtClean="0">
                <a:latin typeface="Courier New Bold"/>
              </a:rPr>
              <a:t>Bwrk</a:t>
            </a:r>
            <a:r>
              <a:rPr lang="en-GB" sz="1800" b="1" dirty="0" smtClean="0">
                <a:latin typeface="Courier New Bold"/>
              </a:rPr>
              <a:t>[k] = B[k*</a:t>
            </a:r>
            <a:r>
              <a:rPr lang="en-GB" sz="1800" b="1" dirty="0" err="1" smtClean="0">
                <a:latin typeface="Courier New Bold"/>
              </a:rPr>
              <a:t>N+j</a:t>
            </a:r>
            <a:r>
              <a:rPr lang="en-GB" sz="1800" b="1" dirty="0" smtClean="0">
                <a:latin typeface="Courier New Bold"/>
              </a:rPr>
              <a:t>];</a:t>
            </a:r>
          </a:p>
          <a:p>
            <a:pPr marL="0" indent="0">
              <a:buNone/>
            </a:pPr>
            <a:r>
              <a:rPr lang="en-GB" sz="1800" b="1" dirty="0" smtClean="0">
                <a:latin typeface="Courier New Bold"/>
              </a:rPr>
              <a:t>  barrier(CLK_LOCAL_MEM_FENCE);</a:t>
            </a:r>
          </a:p>
          <a:p>
            <a:pPr marL="0" indent="0">
              <a:buNone/>
            </a:pPr>
            <a:r>
              <a:rPr lang="en-GB" sz="1800" b="1" dirty="0" smtClean="0">
                <a:latin typeface="Courier New Bold"/>
              </a:rPr>
              <a:t>  </a:t>
            </a:r>
            <a:r>
              <a:rPr lang="en-GB" sz="1800" b="1" dirty="0" err="1" smtClean="0">
                <a:latin typeface="Courier New Bold"/>
              </a:rPr>
              <a:t>tmp</a:t>
            </a:r>
            <a:r>
              <a:rPr lang="en-GB" sz="1800" b="1" dirty="0" smtClean="0">
                <a:latin typeface="Courier New Bold"/>
              </a:rPr>
              <a:t> = 0.0f;</a:t>
            </a:r>
          </a:p>
          <a:p>
            <a:pPr marL="0" indent="0">
              <a:buNone/>
            </a:pP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a:t>
            </a:r>
            <a:r>
              <a:rPr lang="en-GB" sz="1800" b="1" dirty="0">
                <a:latin typeface="Courier New Bold"/>
              </a:rPr>
              <a:t>(k = 0; k &lt; </a:t>
            </a:r>
            <a:r>
              <a:rPr lang="en-GB" sz="1800" b="1" dirty="0" smtClean="0">
                <a:latin typeface="Courier New Bold"/>
              </a:rPr>
              <a:t>N; </a:t>
            </a:r>
            <a:r>
              <a:rPr lang="en-GB" sz="1800" b="1" dirty="0">
                <a:latin typeface="Courier New Bold"/>
              </a:rPr>
              <a:t>k</a:t>
            </a:r>
            <a:r>
              <a:rPr lang="en-GB" sz="1800" b="1" dirty="0" smtClean="0">
                <a:latin typeface="Courier New Bold"/>
              </a:rPr>
              <a:t>++)</a:t>
            </a:r>
          </a:p>
          <a:p>
            <a:pPr marL="0" indent="0">
              <a:buFont typeface="Arial" pitchFamily="34" charset="0"/>
              <a:buNone/>
            </a:pPr>
            <a:r>
              <a:rPr lang="en-GB" sz="1800" b="1" dirty="0" smtClean="0">
                <a:latin typeface="Courier New Bold"/>
              </a:rPr>
              <a:t>  </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 += </a:t>
            </a:r>
            <a:r>
              <a:rPr lang="en-GB" sz="1800" b="1" dirty="0" err="1" smtClean="0">
                <a:latin typeface="Courier New Bold"/>
              </a:rPr>
              <a:t>Awrk</a:t>
            </a:r>
            <a:r>
              <a:rPr lang="en-GB" sz="1800" b="1" dirty="0" smtClean="0">
                <a:latin typeface="Courier New Bold"/>
              </a:rPr>
              <a:t>[k] * </a:t>
            </a:r>
            <a:r>
              <a:rPr lang="en-GB" sz="1800" b="1" dirty="0" err="1" smtClean="0">
                <a:latin typeface="Courier New Bold"/>
              </a:rPr>
              <a:t>Bwrk</a:t>
            </a:r>
            <a:r>
              <a:rPr lang="en-GB" sz="1800" b="1" dirty="0" smtClean="0">
                <a:latin typeface="Courier New Bold"/>
              </a:rPr>
              <a:t>[k];</a:t>
            </a:r>
          </a:p>
          <a:p>
            <a:pPr marL="0" indent="0">
              <a:buNone/>
            </a:pPr>
            <a:r>
              <a:rPr lang="en-GB" sz="1800" b="1" dirty="0" smtClean="0">
                <a:latin typeface="Courier New Bold"/>
              </a:rPr>
              <a:t>  C[</a:t>
            </a:r>
            <a:r>
              <a:rPr lang="en-GB" sz="1800" b="1" dirty="0" err="1" smtClean="0">
                <a:latin typeface="Courier New Bold"/>
              </a:rPr>
              <a:t>i</a:t>
            </a:r>
            <a:r>
              <a:rPr lang="en-GB" sz="1800" b="1" dirty="0" smtClean="0">
                <a:latin typeface="Courier New Bold"/>
              </a:rPr>
              <a:t>*</a:t>
            </a:r>
            <a:r>
              <a:rPr lang="en-GB" sz="1800" b="1" dirty="0" err="1" smtClean="0">
                <a:latin typeface="Courier New Bold"/>
              </a:rPr>
              <a:t>N+j</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a:latin typeface="Courier New Bold"/>
              </a:rPr>
              <a:t> </a:t>
            </a:r>
            <a:r>
              <a:rPr lang="en-GB" sz="1800" b="1" dirty="0" smtClean="0">
                <a:latin typeface="Courier New Bold"/>
              </a:rPr>
              <a:t>}</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a:t>
            </a:r>
            <a:r>
              <a:rPr lang="en-GB" b="1" dirty="0" smtClean="0">
                <a:solidFill>
                  <a:schemeClr val="accent1"/>
                </a:solidFill>
              </a:rPr>
              <a:t>work-group </a:t>
            </a:r>
            <a:r>
              <a:rPr lang="en-GB" b="1" dirty="0">
                <a:solidFill>
                  <a:schemeClr val="accent1"/>
                </a:solidFill>
              </a:rPr>
              <a:t>start </a:t>
            </a:r>
            <a:r>
              <a:rPr lang="en-GB" b="1" dirty="0" smtClean="0">
                <a:solidFill>
                  <a:schemeClr val="accent1"/>
                </a:solidFill>
              </a:rPr>
              <a:t>by cooperatively </a:t>
            </a:r>
            <a:r>
              <a:rPr lang="en-GB" b="1" dirty="0">
                <a:solidFill>
                  <a:schemeClr val="accent1"/>
                </a:solidFill>
              </a:rPr>
              <a:t>copying the columns of B they need into </a:t>
            </a:r>
            <a:r>
              <a:rPr lang="en-GB" b="1" dirty="0" smtClean="0">
                <a:solidFill>
                  <a:schemeClr val="accent1"/>
                </a:solidFill>
              </a:rPr>
              <a:t>the work-group's local </a:t>
            </a:r>
            <a:r>
              <a:rPr lang="en-GB" b="1" dirty="0">
                <a:solidFill>
                  <a:schemeClr val="accent1"/>
                </a:solidFill>
              </a:rPr>
              <a:t>memory.</a:t>
            </a:r>
          </a:p>
        </p:txBody>
      </p:sp>
      <p:sp>
        <p:nvSpPr>
          <p:cNvPr id="5" name="Oval 4"/>
          <p:cNvSpPr/>
          <p:nvPr/>
        </p:nvSpPr>
        <p:spPr>
          <a:xfrm>
            <a:off x="4211960" y="2060848"/>
            <a:ext cx="4932040" cy="2160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9015998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GB" sz="1100" b="1" dirty="0" smtClean="0">
                <a:solidFill>
                  <a:schemeClr val="tx1"/>
                </a:solidFill>
                <a:latin typeface="Courier New Bold"/>
              </a:rPr>
              <a:t>  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smtClean="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r>
              <a:rPr lang="en-GB" sz="1100" b="1" dirty="0" err="1" smtClean="0">
                <a:latin typeface="Courier New Bold"/>
              </a:rPr>
              <a:t>clmake_kernel</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a:t>
            </a:r>
            <a:r>
              <a:rPr lang="en-GB" sz="1100" b="1" dirty="0" smtClean="0">
                <a:latin typeface="Courier New Bold"/>
              </a:rPr>
              <a:t>:Buffer&gt; </a:t>
            </a:r>
            <a:endParaRPr lang="en-GB" sz="1100" b="1" dirty="0">
              <a:latin typeface="Courier New Bold"/>
            </a:endParaRP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smtClean="0">
                <a:solidFill>
                  <a:schemeClr val="tx1"/>
                </a:solidFill>
                <a:latin typeface="Courier New Bold"/>
              </a:rPr>
              <a:t>N,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latin typeface="Courier New Bold"/>
            </a:endParaRPr>
          </a:p>
          <a:p>
            <a:r>
              <a:rPr lang="en-US" sz="1100" b="1" dirty="0" smtClean="0">
                <a:latin typeface="Courier New Bold"/>
              </a:rPr>
              <a:t>  </a:t>
            </a:r>
            <a:r>
              <a:rPr lang="en-US" sz="1100" b="1" dirty="0" err="1" smtClean="0">
                <a:latin typeface="Courier New Bold"/>
              </a:rPr>
              <a:t>rowcol</a:t>
            </a:r>
            <a:r>
              <a:rPr lang="en-US" sz="1100" b="1" dirty="0" smtClean="0">
                <a:latin typeface="Courier New Bold"/>
              </a:rPr>
              <a:t>(</a:t>
            </a:r>
            <a:r>
              <a:rPr lang="en-US" sz="1100" b="1" dirty="0">
                <a:latin typeface="Courier New Bold"/>
              </a:rPr>
              <a:t>cl::</a:t>
            </a:r>
            <a:r>
              <a:rPr lang="en-US" sz="1100" b="1" dirty="0" err="1">
                <a:latin typeface="Courier New Bold"/>
              </a:rPr>
              <a:t>EnqueueArgs</a:t>
            </a:r>
            <a:r>
              <a:rPr lang="en-US" sz="1100" b="1" dirty="0">
                <a:latin typeface="Courier New Bold"/>
              </a:rPr>
              <a:t>(</a:t>
            </a:r>
            <a:r>
              <a:rPr lang="en-US" sz="1100" b="1" dirty="0" smtClean="0">
                <a:latin typeface="Courier New Bold"/>
              </a:rPr>
              <a:t>queue, cl</a:t>
            </a:r>
            <a:r>
              <a:rPr lang="en-US" sz="1100" b="1" dirty="0">
                <a:latin typeface="Courier New Bold"/>
              </a:rPr>
              <a:t>::</a:t>
            </a:r>
            <a:r>
              <a:rPr lang="en-US" sz="1100" b="1" dirty="0" err="1">
                <a:latin typeface="Courier New Bold"/>
              </a:rPr>
              <a:t>NDRange</a:t>
            </a:r>
            <a:r>
              <a:rPr lang="en-US" sz="1100" b="1" dirty="0">
                <a:latin typeface="Courier New Bold"/>
              </a:rPr>
              <a:t>(N</a:t>
            </a:r>
            <a:r>
              <a:rPr lang="en-US" sz="1100" b="1" dirty="0" smtClean="0">
                <a:latin typeface="Courier New Bold"/>
              </a:rPr>
              <a:t>))</a:t>
            </a:r>
            <a:r>
              <a:rPr lang="en-US" sz="1100" b="1" dirty="0">
                <a:latin typeface="Courier New Bold"/>
              </a:rPr>
              <a:t>,</a:t>
            </a:r>
          </a:p>
          <a:p>
            <a:r>
              <a:rPr lang="en-US" sz="1100" b="1" dirty="0">
                <a:latin typeface="Courier New Bold"/>
              </a:rPr>
              <a:t>    </a:t>
            </a:r>
            <a:r>
              <a:rPr lang="en-US" sz="1100" b="1" dirty="0" smtClean="0">
                <a:latin typeface="Courier New Bold"/>
              </a:rPr>
              <a:t>     N</a:t>
            </a:r>
            <a:r>
              <a:rPr lang="en-US" sz="1100" b="1" dirty="0">
                <a:latin typeface="Courier New Bold"/>
              </a:rPr>
              <a:t>, </a:t>
            </a:r>
            <a:r>
              <a:rPr lang="en-US" sz="1100" b="1" dirty="0" err="1" smtClean="0">
                <a:latin typeface="Courier New Bold"/>
              </a:rPr>
              <a:t>d_a</a:t>
            </a:r>
            <a:r>
              <a:rPr lang="en-US" sz="1100" b="1" dirty="0" smtClean="0">
                <a:latin typeface="Courier New Bold"/>
              </a:rPr>
              <a:t>, </a:t>
            </a:r>
            <a:r>
              <a:rPr lang="en-US" sz="1100" b="1" dirty="0" err="1" smtClean="0">
                <a:latin typeface="Courier New Bold"/>
              </a:rPr>
              <a:t>d_b</a:t>
            </a:r>
            <a:r>
              <a:rPr lang="en-US" sz="1100" b="1" dirty="0" smtClean="0">
                <a:latin typeface="Courier New Bold"/>
              </a:rPr>
              <a:t>, </a:t>
            </a:r>
            <a:r>
              <a:rPr lang="en-US" sz="1100" b="1" dirty="0" err="1" smtClean="0">
                <a:latin typeface="Courier New Bold"/>
              </a:rPr>
              <a:t>d_c</a:t>
            </a:r>
            <a:r>
              <a:rPr lang="en-US" sz="1100" b="1" dirty="0" smtClean="0">
                <a:latin typeface="Courier New Bold"/>
              </a:rPr>
              <a:t>)</a:t>
            </a:r>
            <a:r>
              <a:rPr lang="en-US" sz="1100" b="1" dirty="0">
                <a:latin typeface="Courier New Bold"/>
              </a:rPr>
              <a:t>;</a:t>
            </a:r>
          </a:p>
          <a:p>
            <a:endParaRPr lang="en-US" sz="1100" b="1" dirty="0">
              <a:solidFill>
                <a:schemeClr val="tx1"/>
              </a:solidFill>
              <a:latin typeface="Courier New Bold"/>
            </a:endParaRPr>
          </a:p>
          <a:p>
            <a:r>
              <a:rPr lang="en-US" sz="1100" b="1" dirty="0" smtClean="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smtClean="0">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a:t>
            </a:r>
            <a:r>
              <a:rPr lang="en-GB" sz="1100" b="1" dirty="0" smtClean="0">
                <a:solidFill>
                  <a:schemeClr val="tx1"/>
                </a:solidFill>
                <a:latin typeface="Courier New Bold"/>
              </a:rPr>
              <a:t>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smtClean="0">
                <a:solidFill>
                  <a:schemeClr val="tx1"/>
                </a:solidFill>
                <a:latin typeface="Courier New Bold"/>
              </a:rPr>
              <a:t>  results</a:t>
            </a:r>
            <a:r>
              <a:rPr lang="en-US" sz="1100" b="1" dirty="0" smtClean="0">
                <a:solidFill>
                  <a:schemeClr val="tx1"/>
                </a:solidFill>
                <a:latin typeface="Courier New Bold"/>
              </a:rPr>
              <a:t>(</a:t>
            </a:r>
            <a:r>
              <a:rPr lang="en-US" sz="1100" b="1" dirty="0">
                <a:latin typeface="Courier New Bold"/>
              </a:rPr>
              <a:t>N</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N; /</a:t>
            </a:r>
            <a:r>
              <a:rPr lang="en-US" sz="1100" b="1" dirty="0">
                <a:solidFill>
                  <a:schemeClr val="tx1"/>
                </a:solidFill>
                <a:latin typeface="Courier New Bold"/>
              </a:rPr>
              <a:t>/ A[N]</a:t>
            </a:r>
            <a:r>
              <a:rPr lang="en-US" sz="1100" b="1" dirty="0" smtClean="0">
                <a:solidFill>
                  <a:schemeClr val="tx1"/>
                </a:solidFill>
                <a:latin typeface="Courier New Bold"/>
              </a:rPr>
              <a:t>[N],B[N][N],C</a:t>
            </a:r>
            <a:r>
              <a:rPr lang="en-US" sz="1100" b="1" dirty="0">
                <a:solidFill>
                  <a:schemeClr val="tx1"/>
                </a:solidFill>
                <a:latin typeface="Courier New Bold"/>
              </a:rPr>
              <a:t>[N]</a:t>
            </a:r>
            <a:r>
              <a:rPr lang="en-US" sz="1100" b="1" dirty="0" smtClean="0">
                <a:solidFill>
                  <a:schemeClr val="tx1"/>
                </a:solidFill>
                <a:latin typeface="Courier New Bold"/>
              </a:rPr>
              <a:t>[N]</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smtClean="0">
                <a:solidFill>
                  <a:schemeClr val="tx1"/>
                </a:solidFill>
                <a:latin typeface="Courier New Bold"/>
              </a:rPr>
              <a:t>size; /</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N     = ORDER</a:t>
            </a:r>
            <a:r>
              <a:rPr lang="en-US" sz="1100" b="1" dirty="0">
                <a:solidFill>
                  <a:schemeClr val="tx1"/>
                </a:solidFill>
                <a:latin typeface="Courier New Bold"/>
              </a:rPr>
              <a:t>;</a:t>
            </a:r>
          </a:p>
          <a:p>
            <a:r>
              <a:rPr lang="en-US" sz="1100" b="1" dirty="0" smtClean="0">
                <a:solidFill>
                  <a:schemeClr val="tx1"/>
                </a:solidFill>
                <a:latin typeface="Courier New Bold"/>
              </a:rPr>
              <a:t>  size  </a:t>
            </a:r>
            <a:r>
              <a:rPr lang="en-US" sz="1100" b="1" dirty="0">
                <a:solidFill>
                  <a:schemeClr val="tx1"/>
                </a:solidFill>
                <a:latin typeface="Courier New Bold"/>
              </a:rPr>
              <a:t>= </a:t>
            </a:r>
            <a:r>
              <a:rPr lang="en-US" sz="1100" b="1" dirty="0" smtClean="0">
                <a:solidFill>
                  <a:schemeClr val="tx1"/>
                </a:solidFill>
                <a:latin typeface="Courier New Bold"/>
              </a:rPr>
              <a:t>N*N; </a:t>
            </a:r>
          </a:p>
          <a:p>
            <a:r>
              <a:rPr lang="en-US" sz="1100" b="1" dirty="0" smtClean="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std::vector&lt;float&gt;(size);</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smtClean="0">
                <a:solidFill>
                  <a:schemeClr val="tx1"/>
                </a:solidFill>
                <a:latin typeface="Courier New Bold"/>
              </a:rPr>
              <a:t>(N,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a:t>
            </a:r>
            <a:r>
              <a:rPr lang="en-US" sz="2000" dirty="0" smtClean="0">
                <a:solidFill>
                  <a:schemeClr val="bg1"/>
                </a:solidFill>
              </a:rPr>
              <a:t>program: Pass </a:t>
            </a:r>
            <a:r>
              <a:rPr lang="en-US" sz="2000" dirty="0">
                <a:solidFill>
                  <a:schemeClr val="bg1"/>
                </a:solidFill>
              </a:rPr>
              <a:t>local memory to kernels. </a:t>
            </a:r>
            <a:endParaRPr lang="en-US" sz="2000" dirty="0" smtClean="0">
              <a:solidFill>
                <a:schemeClr val="bg1"/>
              </a:solidFill>
            </a:endParaRPr>
          </a:p>
          <a:p>
            <a:pPr marL="361950" lvl="2" indent="-361950">
              <a:buFont typeface="+mj-lt"/>
              <a:buAutoNum type="arabicPeriod"/>
            </a:pPr>
            <a:r>
              <a:rPr lang="en-US" sz="2000" dirty="0" smtClean="0">
                <a:solidFill>
                  <a:schemeClr val="bg1"/>
                </a:solidFill>
              </a:rPr>
              <a:t>This </a:t>
            </a:r>
            <a:r>
              <a:rPr lang="en-US" sz="2000" dirty="0">
                <a:solidFill>
                  <a:schemeClr val="bg1"/>
                </a:solidFill>
              </a:rPr>
              <a:t>requires a change to the kernel argument </a:t>
            </a:r>
            <a:r>
              <a:rPr lang="en-US" sz="2000" dirty="0" smtClean="0">
                <a:solidFill>
                  <a:schemeClr val="bg1"/>
                </a:solidFill>
              </a:rPr>
              <a:t>lists </a:t>
            </a:r>
            <a:r>
              <a:rPr lang="en-US" sz="2000" dirty="0">
                <a:solidFill>
                  <a:schemeClr val="bg1"/>
                </a:solidFill>
              </a:rPr>
              <a:t>…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endParaRPr lang="en-US" sz="2000" dirty="0" smtClean="0">
              <a:solidFill>
                <a:schemeClr val="bg1"/>
              </a:solidFill>
            </a:endParaRPr>
          </a:p>
          <a:p>
            <a:pPr marL="361950" lvl="2" indent="-361950">
              <a:buFont typeface="+mj-lt"/>
              <a:buAutoNum type="arabicPeriod"/>
            </a:pPr>
            <a:r>
              <a:rPr lang="en-US" sz="2000" dirty="0" smtClean="0">
                <a:solidFill>
                  <a:schemeClr val="bg1"/>
                </a:solidFill>
              </a:rPr>
              <a:t>Allocate the size of local memory</a:t>
            </a:r>
          </a:p>
          <a:p>
            <a:pPr marL="361950" lvl="2" indent="-361950">
              <a:buFont typeface="+mj-lt"/>
              <a:buAutoNum type="arabicPeriod"/>
            </a:pPr>
            <a:r>
              <a:rPr lang="en-US" sz="2000" dirty="0" smtClean="0">
                <a:solidFill>
                  <a:schemeClr val="bg1"/>
                </a:solidFill>
              </a:rPr>
              <a:t>Update argument list in kernel </a:t>
            </a:r>
            <a:r>
              <a:rPr lang="en-US" sz="2000" dirty="0" err="1" smtClean="0">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smtClean="0">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a:t>
            </a:r>
            <a:r>
              <a:rPr lang="en-US" sz="1100" b="1" dirty="0" smtClean="0">
                <a:latin typeface="Courier New Bold"/>
              </a:rPr>
              <a:t>queue, cl</a:t>
            </a:r>
            <a:r>
              <a:rPr lang="en-US" sz="1100" b="1" dirty="0">
                <a:latin typeface="Courier New Bold"/>
              </a:rPr>
              <a:t>::</a:t>
            </a:r>
            <a:r>
              <a:rPr lang="en-US" sz="1100" b="1" dirty="0" err="1">
                <a:latin typeface="Courier New Bold"/>
              </a:rPr>
              <a:t>NDRange</a:t>
            </a:r>
            <a:r>
              <a:rPr lang="en-US" sz="1100" b="1" dirty="0">
                <a:latin typeface="Courier New Bold"/>
              </a:rPr>
              <a:t>(</a:t>
            </a:r>
            <a:r>
              <a:rPr lang="en-US" sz="1100" b="1" dirty="0" smtClean="0">
                <a:latin typeface="Courier New Bold"/>
              </a:rPr>
              <a:t>N</a:t>
            </a:r>
            <a:r>
              <a:rPr lang="en-US" sz="1100" b="1" dirty="0">
                <a:latin typeface="Courier New Bold"/>
              </a:rPr>
              <a:t>)</a:t>
            </a:r>
            <a:r>
              <a:rPr lang="en-US" sz="1100" b="1" dirty="0" smtClean="0">
                <a:latin typeface="Courier New Bold"/>
              </a:rPr>
              <a:t>)</a:t>
            </a:r>
            <a:r>
              <a:rPr lang="en-US" sz="1100" b="1" dirty="0">
                <a:latin typeface="Courier New Bold"/>
              </a:rPr>
              <a:t>,</a:t>
            </a:r>
          </a:p>
          <a:p>
            <a:r>
              <a:rPr lang="en-US" sz="1100" b="1" dirty="0">
                <a:latin typeface="Courier New Bold"/>
              </a:rPr>
              <a:t>      </a:t>
            </a:r>
            <a:r>
              <a:rPr lang="en-US" sz="1100" b="1" dirty="0" smtClean="0">
                <a:latin typeface="Courier New Bold"/>
              </a:rPr>
              <a:t> N</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smtClean="0">
                <a:solidFill>
                  <a:srgbClr val="FF0000"/>
                </a:solidFill>
                <a:latin typeface="Courier New Bold"/>
              </a:rPr>
              <a:t>cl::</a:t>
            </a:r>
            <a:r>
              <a:rPr lang="en-GB" sz="1100" b="1" dirty="0" err="1" smtClean="0">
                <a:solidFill>
                  <a:srgbClr val="FF0000"/>
                </a:solidFill>
                <a:latin typeface="Courier New Bold"/>
              </a:rPr>
              <a:t>LocalSpaceArg</a:t>
            </a:r>
            <a:r>
              <a:rPr lang="en-GB" sz="1100" b="1" dirty="0" smtClean="0">
                <a:solidFill>
                  <a:srgbClr val="FF0000"/>
                </a:solidFill>
                <a:latin typeface="Courier New Bold"/>
              </a:rPr>
              <a:t> </a:t>
            </a:r>
            <a:r>
              <a:rPr lang="en-GB" sz="1100" b="1" dirty="0" err="1" smtClean="0">
                <a:solidFill>
                  <a:srgbClr val="FF0000"/>
                </a:solidFill>
                <a:latin typeface="Courier New Bold"/>
              </a:rPr>
              <a:t>localmem</a:t>
            </a:r>
            <a:r>
              <a:rPr lang="en-GB" sz="1100" b="1" dirty="0" smtClean="0">
                <a:solidFill>
                  <a:srgbClr val="FF0000"/>
                </a:solidFill>
                <a:latin typeface="Courier New Bold"/>
              </a:rPr>
              <a:t> =</a:t>
            </a:r>
          </a:p>
          <a:p>
            <a:r>
              <a:rPr lang="en-GB" sz="1100" b="1" dirty="0">
                <a:solidFill>
                  <a:srgbClr val="FF0000"/>
                </a:solidFill>
                <a:latin typeface="Courier New Bold"/>
              </a:rPr>
              <a:t> </a:t>
            </a:r>
            <a:r>
              <a:rPr lang="en-GB" sz="1100" b="1" dirty="0" smtClean="0">
                <a:solidFill>
                  <a:srgbClr val="FF0000"/>
                </a:solidFill>
                <a:latin typeface="Courier New Bold"/>
              </a:rPr>
              <a:t>                   cl::Local(</a:t>
            </a:r>
            <a:r>
              <a:rPr lang="en-GB" sz="1100" b="1" dirty="0" err="1" smtClean="0">
                <a:solidFill>
                  <a:srgbClr val="FF0000"/>
                </a:solidFill>
                <a:latin typeface="Courier New Bold"/>
              </a:rPr>
              <a:t>sizeof</a:t>
            </a:r>
            <a:r>
              <a:rPr lang="en-GB" sz="1100" b="1" dirty="0" smtClean="0">
                <a:solidFill>
                  <a:srgbClr val="FF0000"/>
                </a:solidFill>
                <a:latin typeface="Courier New Bold"/>
              </a:rPr>
              <a:t>(float) * N);</a:t>
            </a:r>
          </a:p>
          <a:p>
            <a:r>
              <a:rPr lang="en-GB" sz="1100" b="1" dirty="0" smtClean="0">
                <a:latin typeface="Courier New Bold"/>
              </a:rPr>
              <a:t>cl</a:t>
            </a:r>
            <a:r>
              <a:rPr lang="en-GB" sz="1100" b="1" dirty="0">
                <a:latin typeface="Courier New Bold"/>
              </a:rPr>
              <a:t>::</a:t>
            </a:r>
            <a:r>
              <a:rPr lang="en-GB" sz="1100" b="1" dirty="0" err="1" smtClean="0">
                <a:latin typeface="Courier New Bold"/>
              </a:rPr>
              <a:t>make_kernel</a:t>
            </a:r>
            <a:r>
              <a:rPr lang="en-GB" sz="1100" b="1" dirty="0" smtClean="0">
                <a:latin typeface="Courier New Bold"/>
              </a:rPr>
              <a:t>&lt;</a:t>
            </a:r>
            <a:r>
              <a:rPr lang="en-GB" sz="1100" b="1" dirty="0" err="1">
                <a:latin typeface="Courier New Bold"/>
              </a:rPr>
              <a:t>int</a:t>
            </a:r>
            <a:r>
              <a:rPr lang="en-GB" sz="1100" b="1" dirty="0" smtClean="0">
                <a:latin typeface="Courier New Bold"/>
              </a:rPr>
              <a:t>, cl</a:t>
            </a:r>
            <a:r>
              <a:rPr lang="en-GB" sz="1100" b="1" dirty="0">
                <a:latin typeface="Courier New Bold"/>
              </a:rPr>
              <a:t>::Buffer, cl::Buffer</a:t>
            </a:r>
            <a:r>
              <a:rPr lang="en-GB" sz="1100" b="1" dirty="0" smtClean="0">
                <a:latin typeface="Courier New Bold"/>
              </a:rPr>
              <a:t>,</a:t>
            </a:r>
          </a:p>
          <a:p>
            <a:r>
              <a:rPr lang="en-GB" sz="1100" b="1" dirty="0">
                <a:latin typeface="Courier New Bold"/>
              </a:rPr>
              <a:t> </a:t>
            </a:r>
            <a:r>
              <a:rPr lang="en-GB" sz="1100" b="1" dirty="0" smtClean="0">
                <a:latin typeface="Courier New Bold"/>
              </a:rPr>
              <a:t>               </a:t>
            </a:r>
            <a:r>
              <a:rPr lang="en-GB" sz="1100" b="1" dirty="0">
                <a:latin typeface="Courier New Bold"/>
              </a:rPr>
              <a:t>cl:</a:t>
            </a:r>
            <a:r>
              <a:rPr lang="en-GB" sz="1100" b="1" dirty="0" smtClean="0">
                <a:latin typeface="Courier New Bold"/>
              </a:rPr>
              <a:t>:Buffer, </a:t>
            </a:r>
            <a:r>
              <a:rPr lang="en-GB" sz="1100" b="1" dirty="0" smtClean="0">
                <a:solidFill>
                  <a:srgbClr val="FF0000"/>
                </a:solidFill>
                <a:latin typeface="Courier New Bold"/>
              </a:rPr>
              <a:t>cl</a:t>
            </a:r>
            <a:r>
              <a:rPr lang="en-GB" sz="1100" b="1" dirty="0">
                <a:solidFill>
                  <a:srgbClr val="FF0000"/>
                </a:solidFill>
                <a:latin typeface="Courier New Bold"/>
              </a:rPr>
              <a:t>::</a:t>
            </a:r>
            <a:r>
              <a:rPr lang="en-GB" sz="1100" b="1" dirty="0" err="1">
                <a:solidFill>
                  <a:srgbClr val="FF0000"/>
                </a:solidFill>
                <a:latin typeface="Courier New Bold"/>
              </a:rPr>
              <a:t>LocalSpaceArg</a:t>
            </a:r>
            <a:r>
              <a:rPr lang="en-GB" sz="1100" b="1" dirty="0" smtClean="0">
                <a:latin typeface="Courier New Bold"/>
              </a:rPr>
              <a:t>&gt; </a:t>
            </a:r>
          </a:p>
          <a:p>
            <a:r>
              <a:rPr lang="en-GB" sz="1100" b="1" dirty="0">
                <a:latin typeface="Courier New Bold"/>
              </a:rPr>
              <a:t> </a:t>
            </a:r>
            <a:r>
              <a:rPr lang="en-GB" sz="1100" b="1" dirty="0" smtClean="0">
                <a:latin typeface="Courier New Bold"/>
              </a:rPr>
              <a:t>              </a:t>
            </a:r>
            <a:r>
              <a:rPr lang="en-GB" sz="1100" b="1" dirty="0" err="1" smtClean="0">
                <a:latin typeface="Courier New Bold"/>
              </a:rPr>
              <a:t>rowcol</a:t>
            </a:r>
            <a:r>
              <a:rPr lang="en-GB" sz="1100" b="1" dirty="0" smtClean="0">
                <a:latin typeface="Courier New Bold"/>
              </a:rPr>
              <a:t>(program</a:t>
            </a:r>
            <a:r>
              <a:rPr lang="en-GB" sz="1100" b="1" dirty="0">
                <a:latin typeface="Courier New Bold"/>
              </a:rPr>
              <a:t>, “</a:t>
            </a:r>
            <a:r>
              <a:rPr lang="en-GB" sz="1100" b="1" dirty="0" err="1">
                <a:latin typeface="Courier New Bold"/>
              </a:rPr>
              <a:t>mmul</a:t>
            </a:r>
            <a:r>
              <a:rPr lang="en-GB" sz="1100" b="1" dirty="0">
                <a:latin typeface="Courier New Bold"/>
              </a:rPr>
              <a:t>”)</a:t>
            </a:r>
            <a:r>
              <a:rPr lang="en-GB" sz="1100" b="1" dirty="0" smtClean="0">
                <a:latin typeface="Courier New Bold"/>
              </a:rPr>
              <a:t>;</a:t>
            </a:r>
            <a:endParaRPr lang="en-GB" sz="1100" b="1" dirty="0">
              <a:latin typeface="Courier New Bold"/>
            </a:endParaRPr>
          </a:p>
        </p:txBody>
      </p:sp>
    </p:spTree>
    <p:extLst>
      <p:ext uri="{BB962C8B-B14F-4D97-AF65-F5344CB8AC3E}">
        <p14:creationId xmlns:p14="http://schemas.microsoft.com/office/powerpoint/2010/main" val="262795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6: using local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a:t>
            </a:r>
            <a:r>
              <a:rPr lang="en-GB" dirty="0" smtClean="0"/>
              <a:t>local memory </a:t>
            </a:r>
            <a:r>
              <a:rPr lang="en-GB" dirty="0"/>
              <a:t>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 that already uses private memory from the previous exercise</a:t>
            </a:r>
          </a:p>
          <a:p>
            <a:pPr lvl="1"/>
            <a:r>
              <a:rPr lang="en-GB" dirty="0" smtClean="0"/>
              <a:t>Modify the kernel so that each work-group collaboratively copies its own column of B into local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a:t>
            </a:r>
            <a:r>
              <a:rPr lang="en-GB" dirty="0" smtClean="0"/>
              <a:t>MFLOPS</a:t>
            </a:r>
          </a:p>
          <a:p>
            <a:r>
              <a:rPr lang="en-GB" dirty="0" smtClean="0">
                <a:solidFill>
                  <a:schemeClr val="accent2"/>
                </a:solidFill>
              </a:rPr>
              <a:t>Extra:</a:t>
            </a:r>
          </a:p>
          <a:p>
            <a:pPr lvl="1"/>
            <a:r>
              <a:rPr lang="en-GB" dirty="0" smtClean="0"/>
              <a:t>Look at the fast, blocked implementation that we provide later. Try running it and compare to yours</a:t>
            </a:r>
            <a:endParaRPr lang="en-GB" dirty="0"/>
          </a:p>
        </p:txBody>
      </p:sp>
    </p:spTree>
    <p:extLst>
      <p:ext uri="{BB962C8B-B14F-4D97-AF65-F5344CB8AC3E}">
        <p14:creationId xmlns:p14="http://schemas.microsoft.com/office/powerpoint/2010/main" val="159955657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smtClean="0"/>
              <a:t>Making matrix multiplication </a:t>
            </a:r>
            <a:r>
              <a:rPr lang="en-GB" i="1" dirty="0" smtClean="0">
                <a:solidFill>
                  <a:schemeClr val="accent2"/>
                </a:solidFill>
              </a:rPr>
              <a:t>really</a:t>
            </a:r>
            <a:r>
              <a:rPr lang="en-GB" dirty="0" smtClean="0">
                <a:solidFill>
                  <a:schemeClr val="accent3"/>
                </a:solidFill>
              </a:rPr>
              <a:t> </a:t>
            </a:r>
            <a:r>
              <a:rPr lang="en-GB" dirty="0" smtClean="0"/>
              <a:t>fast</a:t>
            </a:r>
            <a:endParaRPr lang="en-GB" dirty="0"/>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a:t>
            </a:r>
            <a:r>
              <a:rPr lang="en-GB" dirty="0" smtClean="0"/>
              <a:t>work-items should be </a:t>
            </a:r>
            <a:r>
              <a:rPr lang="en-GB" dirty="0"/>
              <a:t>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a:t>
            </a:r>
            <a:r>
              <a:rPr lang="en-GB" dirty="0" smtClean="0"/>
              <a:t>memory</a:t>
            </a:r>
            <a:endParaRPr lang="en-GB" dirty="0"/>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a:t>
            </a:r>
            <a:r>
              <a:rPr lang="en-GB" dirty="0" smtClean="0"/>
              <a:t>have provided a very fast yet still quite simple block matrix multiply solution in OpenCL. </a:t>
            </a:r>
            <a:r>
              <a:rPr lang="en-GB" dirty="0"/>
              <a:t>This </a:t>
            </a:r>
            <a:r>
              <a:rPr lang="en-GB" dirty="0" smtClean="0"/>
              <a:t>uses </a:t>
            </a:r>
            <a:r>
              <a:rPr lang="en-GB" dirty="0"/>
              <a:t>register blocking with block sizes mapped onto the GPU’s </a:t>
            </a:r>
            <a:r>
              <a:rPr lang="en-GB" dirty="0" smtClean="0"/>
              <a:t>warp/</a:t>
            </a:r>
            <a:r>
              <a:rPr lang="en-GB" dirty="0" err="1" smtClean="0"/>
              <a:t>wavefront</a:t>
            </a:r>
            <a:r>
              <a:rPr lang="en-GB" dirty="0" smtClean="0"/>
              <a:t> size. We'll come back to this later in the advanced section</a:t>
            </a:r>
            <a:endParaRPr lang="en-GB" dirty="0"/>
          </a:p>
        </p:txBody>
      </p:sp>
    </p:spTree>
    <p:extLst>
      <p:ext uri="{BB962C8B-B14F-4D97-AF65-F5344CB8AC3E}">
        <p14:creationId xmlns:p14="http://schemas.microsoft.com/office/powerpoint/2010/main" val="1801578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APU</a:t>
            </a:r>
            <a:endParaRPr lang="en-GB" dirty="0"/>
          </a:p>
        </p:txBody>
      </p:sp>
      <p:sp>
        <p:nvSpPr>
          <p:cNvPr id="3" name="Content Placeholder 2"/>
          <p:cNvSpPr>
            <a:spLocks noGrp="1"/>
          </p:cNvSpPr>
          <p:nvPr>
            <p:ph idx="1"/>
          </p:nvPr>
        </p:nvSpPr>
        <p:spPr/>
        <p:txBody>
          <a:bodyPr/>
          <a:lstStyle/>
          <a:p>
            <a:r>
              <a:rPr lang="en-GB" dirty="0" smtClean="0"/>
              <a:t>The easiest way is to follow the AMD GPU instructions to install </a:t>
            </a:r>
            <a:r>
              <a:rPr lang="en-GB" dirty="0" err="1" smtClean="0"/>
              <a:t>fglrx</a:t>
            </a:r>
            <a:r>
              <a:rPr lang="en-GB" dirty="0" smtClean="0"/>
              <a:t>.</a:t>
            </a:r>
          </a:p>
          <a:p>
            <a:r>
              <a:rPr lang="en-GB" dirty="0" smtClean="0"/>
              <a:t>This means you can use the CPU and GPU parts of your APU as separate </a:t>
            </a:r>
            <a:r>
              <a:rPr lang="en-GB" dirty="0" err="1" smtClean="0"/>
              <a:t>OpenCL</a:t>
            </a:r>
            <a:r>
              <a:rPr lang="en-GB" dirty="0" smtClean="0"/>
              <a:t> devices.</a:t>
            </a:r>
          </a:p>
          <a:p>
            <a:r>
              <a:rPr lang="en-GB" dirty="0" smtClean="0"/>
              <a:t>You may have to force your BIOS to use integrated graphics if you have a dedicated GPU too.</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smtClean="0">
                <a:latin typeface="Courier"/>
              </a:rPr>
              <a:t>void </a:t>
            </a:r>
            <a:r>
              <a:rPr lang="en-GB" sz="1800" dirty="0" err="1" smtClean="0">
                <a:latin typeface="Courier"/>
              </a:rPr>
              <a:t>mat_mul</a:t>
            </a:r>
            <a:r>
              <a:rPr lang="en-GB" sz="1800" dirty="0" smtClean="0">
                <a:latin typeface="Courier"/>
              </a:rPr>
              <a:t>(</a:t>
            </a:r>
            <a:r>
              <a:rPr lang="en-GB" sz="1800" dirty="0" err="1" smtClean="0">
                <a:latin typeface="Courier"/>
              </a:rPr>
              <a:t>int</a:t>
            </a:r>
            <a:r>
              <a:rPr lang="en-GB" sz="1800" dirty="0" smtClean="0">
                <a:latin typeface="Courier"/>
              </a:rPr>
              <a:t> N, float *A, float *B, float *C)</a:t>
            </a:r>
          </a:p>
          <a:p>
            <a:pPr marL="0" indent="0">
              <a:buNone/>
            </a:pPr>
            <a:r>
              <a:rPr lang="en-GB" sz="1800" dirty="0" smtClean="0">
                <a:latin typeface="Courier"/>
              </a:rPr>
              <a:t>{</a:t>
            </a:r>
            <a:endParaRPr lang="en-GB" sz="1800" i="1" dirty="0" smtClean="0">
              <a:latin typeface="Courier"/>
            </a:endParaRPr>
          </a:p>
          <a:p>
            <a:pPr marL="0" indent="0">
              <a:buNone/>
            </a:pPr>
            <a:r>
              <a:rPr lang="en-GB" sz="1800" dirty="0" smtClean="0">
                <a:latin typeface="Courier"/>
              </a:rPr>
              <a:t>  </a:t>
            </a:r>
            <a:r>
              <a:rPr lang="en-GB" sz="1800" dirty="0" err="1" smtClean="0">
                <a:latin typeface="Courier"/>
              </a:rPr>
              <a:t>int</a:t>
            </a:r>
            <a:r>
              <a:rPr lang="en-GB" sz="1800" dirty="0" smtClean="0">
                <a:latin typeface="Courier"/>
              </a:rPr>
              <a:t> </a:t>
            </a:r>
            <a:r>
              <a:rPr lang="en-GB" sz="1800" dirty="0" err="1" smtClean="0">
                <a:latin typeface="Courier"/>
              </a:rPr>
              <a:t>i</a:t>
            </a:r>
            <a:r>
              <a:rPr lang="en-GB" sz="1800" dirty="0" smtClean="0">
                <a:latin typeface="Courier"/>
              </a:rPr>
              <a:t>, j, k;</a:t>
            </a:r>
          </a:p>
          <a:p>
            <a:pPr marL="0" indent="0">
              <a:buNone/>
            </a:pPr>
            <a:r>
              <a:rPr lang="en-GB" sz="1800" dirty="0">
                <a:latin typeface="Courier"/>
              </a:rPr>
              <a:t> </a:t>
            </a:r>
            <a:r>
              <a:rPr lang="en-GB" sz="1800" dirty="0" smtClean="0">
                <a:latin typeface="Courier"/>
              </a:rPr>
              <a:t> for (i = 0; i &lt; N; i++) </a:t>
            </a:r>
          </a:p>
          <a:p>
            <a:pPr marL="0" indent="0">
              <a:buNone/>
            </a:pPr>
            <a:r>
              <a:rPr lang="en-GB" sz="1800" dirty="0" smtClean="0">
                <a:latin typeface="Courier"/>
              </a:rPr>
              <a:t>    for (j = 0; j &lt; N; j++) </a:t>
            </a:r>
          </a:p>
          <a:p>
            <a:pPr marL="0" indent="0">
              <a:buNone/>
            </a:pPr>
            <a:r>
              <a:rPr lang="en-GB" sz="1800" dirty="0">
                <a:latin typeface="Courier"/>
              </a:rPr>
              <a:t> </a:t>
            </a:r>
            <a:r>
              <a:rPr lang="en-GB" sz="1800" dirty="0" smtClean="0">
                <a:latin typeface="Courier"/>
              </a:rPr>
              <a:t>     for (k = 0; k &lt; N; k++)  </a:t>
            </a:r>
          </a:p>
          <a:p>
            <a:pPr marL="0" indent="0">
              <a:buNone/>
            </a:pPr>
            <a:r>
              <a:rPr lang="en-GB" sz="1800" dirty="0" smtClean="0">
                <a:latin typeface="Courier"/>
              </a:rPr>
              <a:t>        C[</a:t>
            </a:r>
            <a:r>
              <a:rPr lang="en-GB" sz="1800" dirty="0" err="1" smtClean="0">
                <a:latin typeface="Courier"/>
              </a:rPr>
              <a:t>i</a:t>
            </a:r>
            <a:r>
              <a:rPr lang="en-GB" sz="1800" dirty="0" smtClean="0">
                <a:latin typeface="Courier"/>
              </a:rPr>
              <a:t>*</a:t>
            </a:r>
            <a:r>
              <a:rPr lang="en-GB" sz="1800" dirty="0" err="1" smtClean="0">
                <a:latin typeface="Courier"/>
              </a:rPr>
              <a:t>N+j</a:t>
            </a:r>
            <a:r>
              <a:rPr lang="en-GB" sz="1800" dirty="0" smtClean="0">
                <a:latin typeface="Courier"/>
              </a:rPr>
              <a:t>] += A[</a:t>
            </a:r>
            <a:r>
              <a:rPr lang="en-GB" sz="1800" dirty="0" err="1" smtClean="0">
                <a:latin typeface="Courier"/>
              </a:rPr>
              <a:t>i</a:t>
            </a:r>
            <a:r>
              <a:rPr lang="en-GB" sz="1800" dirty="0" smtClean="0">
                <a:latin typeface="Courier"/>
              </a:rPr>
              <a:t>*</a:t>
            </a:r>
            <a:r>
              <a:rPr lang="en-GB" sz="1800" dirty="0" err="1" smtClean="0">
                <a:latin typeface="Courier"/>
              </a:rPr>
              <a:t>N+k</a:t>
            </a:r>
            <a:r>
              <a:rPr lang="en-GB" sz="1800" dirty="0" smtClean="0">
                <a:latin typeface="Courier"/>
              </a:rPr>
              <a:t>] * B[k*</a:t>
            </a:r>
            <a:r>
              <a:rPr lang="en-GB" sz="1800" dirty="0" err="1" smtClean="0">
                <a:latin typeface="Courier"/>
              </a:rPr>
              <a:t>N+j</a:t>
            </a:r>
            <a:r>
              <a:rPr lang="en-GB" sz="1800" dirty="0" smtClean="0">
                <a:latin typeface="Courier"/>
              </a:rPr>
              <a:t>];</a:t>
            </a:r>
          </a:p>
          <a:p>
            <a:pPr marL="0" indent="0">
              <a:buNone/>
            </a:pPr>
            <a:r>
              <a:rPr lang="en-GB" sz="1800" b="1" dirty="0" smtClean="0">
                <a:latin typeface="Courier"/>
              </a:rPr>
              <a:t>}</a:t>
            </a:r>
            <a:endParaRPr lang="en-GB" sz="1800" b="1" dirty="0">
              <a:latin typeface="Courier"/>
            </a:endParaRPr>
          </a:p>
        </p:txBody>
      </p:sp>
    </p:spTree>
    <p:extLst>
      <p:ext uri="{BB962C8B-B14F-4D97-AF65-F5344CB8AC3E}">
        <p14:creationId xmlns:p14="http://schemas.microsoft.com/office/powerpoint/2010/main" val="184082115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i, j, k;</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err="1" smtClean="0">
                <a:latin typeface="Courier"/>
              </a:rPr>
              <a:t>i</a:t>
            </a:r>
            <a:r>
              <a:rPr lang="en-GB" sz="2000" dirty="0" smtClean="0">
                <a:latin typeface="Courier"/>
              </a:rPr>
              <a:t> = </a:t>
            </a:r>
            <a:r>
              <a:rPr lang="en-GB" sz="2000" dirty="0" err="1" smtClean="0">
                <a:latin typeface="Courier"/>
              </a:rPr>
              <a:t>ib</a:t>
            </a:r>
            <a:r>
              <a:rPr lang="en-GB" sz="2000" dirty="0" smtClean="0">
                <a:latin typeface="Courier"/>
              </a:rPr>
              <a:t>*NB; </a:t>
            </a:r>
            <a:r>
              <a:rPr lang="en-GB" sz="2000" dirty="0" err="1" smtClean="0">
                <a:latin typeface="Courier"/>
              </a:rPr>
              <a:t>i</a:t>
            </a:r>
            <a:r>
              <a:rPr lang="en-GB" sz="2000" dirty="0" smtClean="0">
                <a:latin typeface="Courier"/>
              </a:rPr>
              <a:t> &lt; (ib+1)*NB; </a:t>
            </a:r>
            <a:r>
              <a:rPr lang="en-GB" sz="2000" dirty="0" err="1" smtClean="0">
                <a:latin typeface="Courier"/>
              </a:rPr>
              <a:t>i</a:t>
            </a:r>
            <a:r>
              <a:rPr lang="en-GB" sz="2000" dirty="0" smtClean="0">
                <a:latin typeface="Courier"/>
              </a:rPr>
              <a:t>++)</a:t>
            </a:r>
          </a:p>
          <a:p>
            <a:pPr marL="0" indent="0">
              <a:buNone/>
            </a:pPr>
            <a:r>
              <a:rPr lang="en-GB" sz="2000" dirty="0" smtClean="0">
                <a:latin typeface="Courier"/>
              </a:rPr>
              <a:t>      for (</a:t>
            </a:r>
            <a:r>
              <a:rPr lang="en-GB" sz="2000" dirty="0" err="1" smtClean="0">
                <a:latin typeface="Courier"/>
              </a:rPr>
              <a:t>jb</a:t>
            </a:r>
            <a:r>
              <a:rPr lang="en-GB" sz="2000" dirty="0" smtClean="0">
                <a:latin typeface="Courier"/>
              </a:rPr>
              <a:t> = 0; </a:t>
            </a:r>
            <a:r>
              <a:rPr lang="en-GB" sz="2000" dirty="0" err="1" smtClean="0">
                <a:latin typeface="Courier"/>
              </a:rPr>
              <a:t>jb</a:t>
            </a:r>
            <a:r>
              <a:rPr lang="en-GB" sz="2000" dirty="0" smtClean="0">
                <a:latin typeface="Courier"/>
              </a:rPr>
              <a:t> &lt; NB; </a:t>
            </a:r>
            <a:r>
              <a:rPr lang="en-GB" sz="2000" dirty="0" err="1" smtClean="0">
                <a:latin typeface="Courier"/>
              </a:rPr>
              <a:t>jb</a:t>
            </a:r>
            <a:r>
              <a:rPr lang="en-GB" sz="2000" dirty="0" smtClean="0">
                <a:latin typeface="Courier"/>
              </a:rPr>
              <a:t>++) </a:t>
            </a:r>
          </a:p>
          <a:p>
            <a:pPr marL="0" indent="0">
              <a:buNone/>
            </a:pPr>
            <a:r>
              <a:rPr lang="en-GB" sz="2000" dirty="0" smtClean="0">
                <a:latin typeface="Courier"/>
              </a:rPr>
              <a:t>        for (j = </a:t>
            </a:r>
            <a:r>
              <a:rPr lang="en-GB" sz="2000" dirty="0" err="1" smtClean="0">
                <a:latin typeface="Courier"/>
              </a:rPr>
              <a:t>jb</a:t>
            </a:r>
            <a:r>
              <a:rPr lang="en-GB" sz="2000" dirty="0" smtClean="0">
                <a:latin typeface="Courier"/>
              </a:rPr>
              <a:t>*NB; j &lt; (jb+1</a:t>
            </a:r>
            <a:r>
              <a:rPr lang="en-GB" sz="2000" dirty="0">
                <a:latin typeface="Courier"/>
              </a:rPr>
              <a:t>)*</a:t>
            </a:r>
            <a:r>
              <a:rPr lang="en-GB" sz="2000" dirty="0" smtClean="0">
                <a:latin typeface="Courier"/>
              </a:rPr>
              <a:t>NB; j++)</a:t>
            </a:r>
          </a:p>
          <a:p>
            <a:pPr marL="0" indent="0">
              <a:buNone/>
            </a:pPr>
            <a:r>
              <a:rPr lang="en-GB" sz="2000" dirty="0" smtClean="0">
                <a:latin typeface="Courier"/>
              </a:rPr>
              <a:t>          for (kb = 0; kb &lt; NB; kb++) </a:t>
            </a:r>
          </a:p>
          <a:p>
            <a:pPr marL="0" indent="0">
              <a:buNone/>
            </a:pPr>
            <a:r>
              <a:rPr lang="en-GB" sz="2000" dirty="0" smtClean="0">
                <a:latin typeface="Courier"/>
              </a:rPr>
              <a:t>            for (k = kb*NB; k &lt; (kb+1</a:t>
            </a:r>
            <a:r>
              <a:rPr lang="en-GB" sz="2000" dirty="0">
                <a:latin typeface="Courier"/>
              </a:rPr>
              <a:t>)*</a:t>
            </a:r>
            <a:r>
              <a:rPr lang="en-GB" sz="2000" dirty="0" smtClean="0">
                <a:latin typeface="Courier"/>
              </a:rPr>
              <a:t>NB; k++)</a:t>
            </a:r>
          </a:p>
          <a:p>
            <a:pPr marL="0" indent="0">
              <a:buNone/>
            </a:pPr>
            <a:r>
              <a:rPr lang="en-GB" sz="2000" dirty="0" smtClean="0">
                <a:latin typeface="Courier"/>
              </a:rPr>
              <a:t>              C[</a:t>
            </a:r>
            <a:r>
              <a:rPr lang="en-GB" sz="2000" dirty="0" err="1" smtClean="0">
                <a:latin typeface="Courier"/>
              </a:rPr>
              <a:t>i</a:t>
            </a:r>
            <a:r>
              <a:rPr lang="en-GB" sz="2000" dirty="0" smtClean="0">
                <a:latin typeface="Courier"/>
              </a:rPr>
              <a:t>*</a:t>
            </a:r>
            <a:r>
              <a:rPr lang="en-GB" sz="2000" dirty="0" err="1" smtClean="0">
                <a:latin typeface="Courier"/>
              </a:rPr>
              <a:t>N+j</a:t>
            </a:r>
            <a:r>
              <a:rPr lang="en-GB" sz="2000" dirty="0" smtClean="0">
                <a:latin typeface="Courier"/>
              </a:rPr>
              <a:t>] += A[</a:t>
            </a:r>
            <a:r>
              <a:rPr lang="en-GB" sz="2000" dirty="0" err="1" smtClean="0">
                <a:latin typeface="Courier"/>
              </a:rPr>
              <a:t>i</a:t>
            </a:r>
            <a:r>
              <a:rPr lang="en-GB" sz="2000" dirty="0" smtClean="0">
                <a:latin typeface="Courier"/>
              </a:rPr>
              <a:t>*</a:t>
            </a:r>
            <a:r>
              <a:rPr lang="en-GB" sz="2000" dirty="0" err="1" smtClean="0">
                <a:latin typeface="Courier"/>
              </a:rPr>
              <a:t>N+k</a:t>
            </a:r>
            <a:r>
              <a:rPr lang="en-GB" sz="2000" dirty="0" smtClean="0">
                <a:latin typeface="Courier"/>
              </a:rPr>
              <a:t>]*B[k*</a:t>
            </a:r>
            <a:r>
              <a:rPr lang="en-GB" sz="2000" dirty="0" err="1" smtClean="0">
                <a:latin typeface="Courier"/>
              </a:rPr>
              <a:t>N+j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t>Break each loop into chunks with a size chosen to match the size of your fast memory</a:t>
            </a:r>
            <a:endParaRPr lang="en-US" sz="2000" dirty="0"/>
          </a:p>
        </p:txBody>
      </p:sp>
    </p:spTree>
    <p:extLst>
      <p:ext uri="{BB962C8B-B14F-4D97-AF65-F5344CB8AC3E}">
        <p14:creationId xmlns:p14="http://schemas.microsoft.com/office/powerpoint/2010/main" val="21048023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a:t>
            </a:r>
          </a:p>
          <a:p>
            <a:pPr marL="0" indent="0">
              <a:buNone/>
            </a:pP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a:latin typeface="Courier"/>
              </a:rPr>
              <a:t>(</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for </a:t>
            </a:r>
            <a:r>
              <a:rPr lang="en-GB" sz="2000" dirty="0">
                <a:latin typeface="Courier"/>
              </a:rPr>
              <a:t>(kb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for (</a:t>
            </a:r>
            <a:r>
              <a:rPr lang="en-GB" sz="2000" dirty="0" err="1" smtClean="0">
                <a:latin typeface="Courier"/>
              </a:rPr>
              <a:t>i</a:t>
            </a:r>
            <a:r>
              <a:rPr lang="en-GB" sz="2000" dirty="0" smtClean="0">
                <a:latin typeface="Courier"/>
              </a:rPr>
              <a:t> = </a:t>
            </a:r>
            <a:r>
              <a:rPr lang="en-GB" sz="2000" dirty="0" err="1" smtClean="0">
                <a:latin typeface="Courier"/>
              </a:rPr>
              <a:t>ib</a:t>
            </a:r>
            <a:r>
              <a:rPr lang="en-GB" sz="2000" dirty="0" smtClean="0">
                <a:latin typeface="Courier"/>
              </a:rPr>
              <a:t>*NB; </a:t>
            </a:r>
            <a:r>
              <a:rPr lang="en-GB" sz="2000" dirty="0" err="1" smtClean="0">
                <a:latin typeface="Courier"/>
              </a:rPr>
              <a:t>i</a:t>
            </a:r>
            <a:r>
              <a:rPr lang="en-GB" sz="2000" dirty="0" smtClean="0">
                <a:latin typeface="Courier"/>
              </a:rPr>
              <a:t> &lt; (ib+1)*NB; </a:t>
            </a:r>
            <a:r>
              <a:rPr lang="en-GB" sz="2000" dirty="0" err="1" smtClean="0">
                <a:latin typeface="Courier"/>
              </a:rPr>
              <a:t>i</a:t>
            </a:r>
            <a:r>
              <a:rPr lang="en-GB" sz="2000" dirty="0" smtClean="0">
                <a:latin typeface="Courier"/>
              </a:rPr>
              <a:t>++)</a:t>
            </a:r>
          </a:p>
          <a:p>
            <a:pPr marL="0" indent="0">
              <a:buNone/>
            </a:pPr>
            <a:r>
              <a:rPr lang="en-GB" sz="2000" dirty="0" smtClean="0">
                <a:latin typeface="Courier"/>
              </a:rPr>
              <a:t>          for (j = </a:t>
            </a:r>
            <a:r>
              <a:rPr lang="en-GB" sz="2000" dirty="0" err="1" smtClean="0">
                <a:latin typeface="Courier"/>
              </a:rPr>
              <a:t>jb</a:t>
            </a:r>
            <a:r>
              <a:rPr lang="en-GB" sz="2000" dirty="0" smtClean="0">
                <a:latin typeface="Courier"/>
              </a:rPr>
              <a:t>*NB; j&lt; (jb+1)*NB; j++)</a:t>
            </a:r>
          </a:p>
          <a:p>
            <a:pPr marL="0" indent="0">
              <a:buNone/>
            </a:pPr>
            <a:r>
              <a:rPr lang="en-GB" sz="2000" dirty="0" smtClean="0">
                <a:latin typeface="Courier"/>
              </a:rPr>
              <a:t>            for (k = kb*NB; k &lt; (kb+1</a:t>
            </a:r>
            <a:r>
              <a:rPr lang="en-GB" sz="2000" dirty="0">
                <a:latin typeface="Courier"/>
              </a:rPr>
              <a:t>)*</a:t>
            </a:r>
            <a:r>
              <a:rPr lang="en-GB" sz="2000" dirty="0" smtClean="0">
                <a:latin typeface="Courier"/>
              </a:rPr>
              <a:t>NB; k++)</a:t>
            </a:r>
          </a:p>
          <a:p>
            <a:pPr marL="0" indent="0">
              <a:buNone/>
            </a:pPr>
            <a:r>
              <a:rPr lang="en-GB" sz="2000" dirty="0" smtClean="0">
                <a:latin typeface="Courier"/>
              </a:rPr>
              <a:t>              C[</a:t>
            </a:r>
            <a:r>
              <a:rPr lang="en-GB" sz="2000" dirty="0" err="1" smtClean="0">
                <a:latin typeface="Courier"/>
              </a:rPr>
              <a:t>i</a:t>
            </a:r>
            <a:r>
              <a:rPr lang="en-GB" sz="2000" dirty="0" smtClean="0">
                <a:latin typeface="Courier"/>
              </a:rPr>
              <a:t>*</a:t>
            </a:r>
            <a:r>
              <a:rPr lang="en-GB" sz="2000" dirty="0" err="1" smtClean="0">
                <a:latin typeface="Courier"/>
              </a:rPr>
              <a:t>N+j</a:t>
            </a:r>
            <a:r>
              <a:rPr lang="en-GB" sz="2000" dirty="0" smtClean="0">
                <a:latin typeface="Courier"/>
              </a:rPr>
              <a:t>] += A[</a:t>
            </a:r>
            <a:r>
              <a:rPr lang="en-GB" sz="2000" dirty="0" err="1" smtClean="0">
                <a:latin typeface="Courier"/>
              </a:rPr>
              <a:t>i</a:t>
            </a:r>
            <a:r>
              <a:rPr lang="en-GB" sz="2000" dirty="0" smtClean="0">
                <a:latin typeface="Courier"/>
              </a:rPr>
              <a:t>*</a:t>
            </a:r>
            <a:r>
              <a:rPr lang="en-GB" sz="2000" dirty="0" err="1" smtClean="0">
                <a:latin typeface="Courier"/>
              </a:rPr>
              <a:t>N+k</a:t>
            </a:r>
            <a:r>
              <a:rPr lang="en-GB" sz="2000" dirty="0" smtClean="0">
                <a:latin typeface="Courier"/>
              </a:rPr>
              <a:t>]*B[k*</a:t>
            </a:r>
            <a:r>
              <a:rPr lang="en-GB" sz="2000" dirty="0" err="1" smtClean="0">
                <a:latin typeface="Courier"/>
              </a:rPr>
              <a:t>N+j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t>Rearrange loop nest to move loops over blocks “out” and leave loops over a single block together</a:t>
            </a:r>
            <a:endParaRPr lang="en-US" sz="2000" dirty="0"/>
          </a:p>
        </p:txBody>
      </p:sp>
    </p:spTree>
    <p:extLst>
      <p:ext uri="{BB962C8B-B14F-4D97-AF65-F5344CB8AC3E}">
        <p14:creationId xmlns:p14="http://schemas.microsoft.com/office/powerpoint/2010/main" val="64199900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a:t>
            </a:r>
          </a:p>
          <a:p>
            <a:pPr marL="0" indent="0">
              <a:buNone/>
            </a:pP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a:latin typeface="Courier"/>
              </a:rPr>
              <a:t>(</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for </a:t>
            </a:r>
            <a:r>
              <a:rPr lang="en-GB" sz="2000" dirty="0">
                <a:latin typeface="Courier"/>
              </a:rPr>
              <a:t>(kb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for (</a:t>
            </a:r>
            <a:r>
              <a:rPr lang="en-GB" sz="2000" dirty="0" err="1" smtClean="0">
                <a:latin typeface="Courier"/>
              </a:rPr>
              <a:t>i</a:t>
            </a:r>
            <a:r>
              <a:rPr lang="en-GB" sz="2000" dirty="0" smtClean="0">
                <a:latin typeface="Courier"/>
              </a:rPr>
              <a:t> = </a:t>
            </a:r>
            <a:r>
              <a:rPr lang="en-GB" sz="2000" dirty="0" err="1" smtClean="0">
                <a:latin typeface="Courier"/>
              </a:rPr>
              <a:t>ib</a:t>
            </a:r>
            <a:r>
              <a:rPr lang="en-GB" sz="2000" dirty="0" smtClean="0">
                <a:latin typeface="Courier"/>
              </a:rPr>
              <a:t>*NB; </a:t>
            </a:r>
            <a:r>
              <a:rPr lang="en-GB" sz="2000" dirty="0" err="1" smtClean="0">
                <a:latin typeface="Courier"/>
              </a:rPr>
              <a:t>i</a:t>
            </a:r>
            <a:r>
              <a:rPr lang="en-GB" sz="2000" dirty="0" smtClean="0">
                <a:latin typeface="Courier"/>
              </a:rPr>
              <a:t> &lt; (ib+1)*NB; </a:t>
            </a:r>
            <a:r>
              <a:rPr lang="en-GB" sz="2000" dirty="0" err="1" smtClean="0">
                <a:latin typeface="Courier"/>
              </a:rPr>
              <a:t>i</a:t>
            </a:r>
            <a:r>
              <a:rPr lang="en-GB" sz="2000" dirty="0" smtClean="0">
                <a:latin typeface="Courier"/>
              </a:rPr>
              <a:t>++)</a:t>
            </a:r>
          </a:p>
          <a:p>
            <a:pPr marL="0" indent="0">
              <a:buNone/>
            </a:pPr>
            <a:r>
              <a:rPr lang="en-GB" sz="2000" dirty="0" smtClean="0">
                <a:latin typeface="Courier"/>
              </a:rPr>
              <a:t>          for (j = </a:t>
            </a:r>
            <a:r>
              <a:rPr lang="en-GB" sz="2000" dirty="0" err="1" smtClean="0">
                <a:latin typeface="Courier"/>
              </a:rPr>
              <a:t>jb</a:t>
            </a:r>
            <a:r>
              <a:rPr lang="en-GB" sz="2000" dirty="0" smtClean="0">
                <a:latin typeface="Courier"/>
              </a:rPr>
              <a:t>*NB; j&lt; (jb+1)*NB; j++)</a:t>
            </a:r>
          </a:p>
          <a:p>
            <a:pPr marL="0" indent="0">
              <a:buNone/>
            </a:pPr>
            <a:r>
              <a:rPr lang="en-GB" sz="2000" dirty="0" smtClean="0">
                <a:latin typeface="Courier"/>
              </a:rPr>
              <a:t>            for (k = kb*NB; k &lt; (kb+1</a:t>
            </a:r>
            <a:r>
              <a:rPr lang="en-GB" sz="2000" dirty="0">
                <a:latin typeface="Courier"/>
              </a:rPr>
              <a:t>)*</a:t>
            </a:r>
            <a:r>
              <a:rPr lang="en-GB" sz="2000" dirty="0" smtClean="0">
                <a:latin typeface="Courier"/>
              </a:rPr>
              <a:t>NB; k++)</a:t>
            </a:r>
          </a:p>
          <a:p>
            <a:pPr marL="0" indent="0">
              <a:buNone/>
            </a:pPr>
            <a:r>
              <a:rPr lang="en-GB" sz="2000" dirty="0" smtClean="0">
                <a:latin typeface="Courier"/>
              </a:rPr>
              <a:t>              C[</a:t>
            </a:r>
            <a:r>
              <a:rPr lang="en-GB" sz="2000" dirty="0" err="1" smtClean="0">
                <a:latin typeface="Courier"/>
              </a:rPr>
              <a:t>i</a:t>
            </a:r>
            <a:r>
              <a:rPr lang="en-GB" sz="2000" dirty="0" smtClean="0">
                <a:latin typeface="Courier"/>
              </a:rPr>
              <a:t>*</a:t>
            </a:r>
            <a:r>
              <a:rPr lang="en-GB" sz="2000" dirty="0" err="1" smtClean="0">
                <a:latin typeface="Courier"/>
              </a:rPr>
              <a:t>N+j</a:t>
            </a:r>
            <a:r>
              <a:rPr lang="en-GB" sz="2000" dirty="0" smtClean="0">
                <a:latin typeface="Courier"/>
              </a:rPr>
              <a:t>] += A[</a:t>
            </a:r>
            <a:r>
              <a:rPr lang="en-GB" sz="2000" dirty="0" err="1" smtClean="0">
                <a:latin typeface="Courier"/>
              </a:rPr>
              <a:t>i</a:t>
            </a:r>
            <a:r>
              <a:rPr lang="en-GB" sz="2000" dirty="0" smtClean="0">
                <a:latin typeface="Courier"/>
              </a:rPr>
              <a:t>*</a:t>
            </a:r>
            <a:r>
              <a:rPr lang="en-GB" sz="2000" dirty="0" err="1" smtClean="0">
                <a:latin typeface="Courier"/>
              </a:rPr>
              <a:t>N+k</a:t>
            </a:r>
            <a:r>
              <a:rPr lang="en-GB" sz="2000" dirty="0" smtClean="0">
                <a:latin typeface="Courier"/>
              </a:rPr>
              <a:t>]*B[k*</a:t>
            </a:r>
            <a:r>
              <a:rPr lang="en-GB" sz="2000" dirty="0" err="1" smtClean="0">
                <a:latin typeface="Courier"/>
              </a:rPr>
              <a:t>N+j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solidFill>
                  <a:prstClr val="black"/>
                </a:solidFill>
              </a:rPr>
              <a:t>This is just a local matrix multiplication of a single block</a:t>
            </a:r>
            <a:endParaRPr lang="en-US" sz="2000" dirty="0">
              <a:solidFill>
                <a:prstClr val="black"/>
              </a:solidFill>
            </a:endParaRP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a:latin typeface="Courier"/>
              </a:rPr>
              <a:t>(</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for </a:t>
            </a:r>
            <a:r>
              <a:rPr lang="en-GB" sz="2000" dirty="0">
                <a:latin typeface="Courier"/>
              </a:rPr>
              <a:t>(kb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a:t>
            </a:r>
            <a:r>
              <a:rPr lang="en-GB" sz="2000" dirty="0" err="1" smtClean="0">
                <a:latin typeface="Courier"/>
              </a:rPr>
              <a:t>sgemm</a:t>
            </a:r>
            <a:r>
              <a:rPr lang="en-GB" sz="2000" dirty="0" smtClean="0">
                <a:latin typeface="Courier"/>
              </a:rPr>
              <a:t>(C, A, B, …)       // </a:t>
            </a:r>
            <a:r>
              <a:rPr lang="en-GB" sz="2000" dirty="0" err="1" smtClean="0">
                <a:latin typeface="Courier"/>
              </a:rPr>
              <a:t>C</a:t>
            </a:r>
            <a:r>
              <a:rPr lang="en-GB" sz="2000" baseline="-25000" dirty="0" err="1" smtClean="0">
                <a:latin typeface="Courier"/>
              </a:rPr>
              <a:t>ib,jb</a:t>
            </a:r>
            <a:r>
              <a:rPr lang="en-GB" sz="2000" dirty="0" smtClean="0">
                <a:latin typeface="Courier"/>
              </a:rPr>
              <a:t> = </a:t>
            </a:r>
            <a:r>
              <a:rPr lang="en-GB" sz="2000" dirty="0" err="1" smtClean="0">
                <a:latin typeface="Courier"/>
              </a:rPr>
              <a:t>A</a:t>
            </a:r>
            <a:r>
              <a:rPr lang="en-GB" sz="2000" baseline="-25000" dirty="0" err="1" smtClean="0">
                <a:latin typeface="Courier"/>
              </a:rPr>
              <a:t>ib,kb</a:t>
            </a:r>
            <a:r>
              <a:rPr lang="en-GB" sz="2000" baseline="-25000" dirty="0" smtClean="0">
                <a:latin typeface="Courier"/>
              </a:rPr>
              <a:t> </a:t>
            </a:r>
            <a:r>
              <a:rPr lang="en-GB" sz="2000" dirty="0" smtClean="0">
                <a:latin typeface="Courier"/>
              </a:rPr>
              <a:t>* </a:t>
            </a:r>
            <a:r>
              <a:rPr lang="en-GB" sz="2000" dirty="0" err="1" smtClean="0">
                <a:latin typeface="Courier"/>
              </a:rPr>
              <a:t>B</a:t>
            </a:r>
            <a:r>
              <a:rPr lang="en-GB" sz="2000" baseline="-25000" dirty="0" err="1" smtClean="0">
                <a:latin typeface="Courier"/>
              </a:rPr>
              <a:t>kb,jb</a:t>
            </a:r>
            <a:endParaRPr lang="en-GB" sz="2000" baseline="-25000" dirty="0" smtClean="0">
              <a:latin typeface="Courier"/>
            </a:endParaRPr>
          </a:p>
          <a:p>
            <a:pPr marL="0" indent="0">
              <a:buNone/>
            </a:pPr>
            <a:r>
              <a:rPr lang="en-GB" sz="2000" b="1" dirty="0" smtClean="0">
                <a:latin typeface="Courier"/>
              </a:rPr>
              <a:t>} </a:t>
            </a:r>
            <a:endParaRPr lang="en-GB" sz="2000" b="1" dirty="0">
              <a:latin typeface="Courier"/>
            </a:endParaRP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smtClean="0"/>
              <a:t>Note: </a:t>
            </a:r>
            <a:r>
              <a:rPr lang="en-US" sz="1800" dirty="0" err="1" smtClean="0"/>
              <a:t>sgemm</a:t>
            </a:r>
            <a:r>
              <a:rPr lang="en-US" sz="1800" dirty="0" smtClean="0"/>
              <a:t> is the name of the level three BLAS routine to multiply two matrices</a:t>
            </a:r>
            <a:endParaRPr lang="en-US" sz="1800" dirty="0"/>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smtClean="0">
                <a:latin typeface="Arial"/>
                <a:cs typeface="Arial"/>
              </a:rPr>
              <a:t>__</a:t>
            </a:r>
            <a:r>
              <a:rPr lang="en-US" sz="1600" dirty="0">
                <a:latin typeface="Arial"/>
                <a:cs typeface="Arial"/>
              </a:rPr>
              <a:t>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smtClean="0">
                <a:latin typeface="Arial"/>
                <a:cs typeface="Arial"/>
              </a:rPr>
              <a:t>   </a:t>
            </a:r>
            <a:r>
              <a:rPr lang="en-US" sz="1600" dirty="0">
                <a:latin typeface="Arial"/>
                <a:cs typeface="Arial"/>
              </a:rPr>
              <a:t>float </a:t>
            </a:r>
            <a:r>
              <a:rPr lang="en-US" sz="1600" dirty="0" err="1">
                <a:latin typeface="Arial"/>
                <a:cs typeface="Arial"/>
              </a:rPr>
              <a:t>Ctmp</a:t>
            </a:r>
            <a:r>
              <a:rPr lang="en-US" sz="1600" dirty="0">
                <a:latin typeface="Arial"/>
                <a:cs typeface="Arial"/>
              </a:rPr>
              <a:t>=0.0f;</a:t>
            </a:r>
          </a:p>
          <a:p>
            <a:endParaRPr lang="en-US" sz="1600" dirty="0" smtClean="0">
              <a:latin typeface="Arial"/>
              <a:cs typeface="Arial"/>
            </a:endParaRPr>
          </a:p>
          <a:p>
            <a:r>
              <a:rPr lang="en-US" sz="1600" dirty="0" smtClean="0">
                <a:latin typeface="Arial"/>
                <a:cs typeface="Arial"/>
              </a:rPr>
              <a:t>   //  Compute element C(</a:t>
            </a:r>
            <a:r>
              <a:rPr lang="en-US" sz="1600" dirty="0" err="1" smtClean="0">
                <a:latin typeface="Arial"/>
                <a:cs typeface="Arial"/>
              </a:rPr>
              <a:t>i,j</a:t>
            </a:r>
            <a:r>
              <a:rPr lang="en-US" sz="1600" dirty="0" smtClean="0">
                <a:latin typeface="Arial"/>
                <a:cs typeface="Arial"/>
              </a:rPr>
              <a:t>)</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i = </a:t>
            </a:r>
            <a:r>
              <a:rPr lang="en-US" sz="1600" dirty="0" err="1" smtClean="0">
                <a:latin typeface="Arial"/>
                <a:cs typeface="Arial"/>
              </a:rPr>
              <a:t>get_global_id</a:t>
            </a:r>
            <a:r>
              <a:rPr lang="en-US" sz="1600" dirty="0" smtClean="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endParaRPr lang="en-US" sz="1600" dirty="0" smtClean="0">
              <a:latin typeface="Arial"/>
              <a:cs typeface="Arial"/>
            </a:endParaRPr>
          </a:p>
          <a:p>
            <a:r>
              <a:rPr lang="en-US" sz="1600" dirty="0" smtClean="0">
                <a:latin typeface="Arial"/>
                <a:cs typeface="Arial"/>
              </a:rPr>
              <a:t>   // of </a:t>
            </a:r>
            <a:r>
              <a:rPr lang="en-US" sz="1600" dirty="0">
                <a:latin typeface="Arial"/>
                <a:cs typeface="Arial"/>
              </a:rPr>
              <a:t>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smtClean="0">
                <a:latin typeface="Arial"/>
                <a:cs typeface="Arial"/>
              </a:rPr>
              <a:t>;</a:t>
            </a:r>
            <a:endParaRPr lang="en-US" sz="1600" dirty="0">
              <a:latin typeface="Arial"/>
              <a:cs typeface="Arial"/>
            </a:endParaRP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latin typeface="Arial"/>
                <a:cs typeface="Arial"/>
              </a:rPr>
              <a:t>  // Upper-left-corner and </a:t>
            </a:r>
            <a:r>
              <a:rPr lang="en-US" sz="1600" dirty="0" err="1" smtClean="0">
                <a:latin typeface="Arial"/>
                <a:cs typeface="Arial"/>
              </a:rPr>
              <a:t>inc</a:t>
            </a:r>
            <a:r>
              <a:rPr lang="en-US" sz="1600" dirty="0" smtClean="0">
                <a:latin typeface="Arial"/>
                <a:cs typeface="Arial"/>
              </a:rPr>
              <a:t> for A and B</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a:latin typeface="Arial"/>
                <a:cs typeface="Arial"/>
              </a:rPr>
              <a:t>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Iblk,Jblk</a:t>
            </a:r>
            <a:r>
              <a:rPr lang="en-US" sz="1600" dirty="0">
                <a:latin typeface="Arial"/>
                <a:cs typeface="Arial"/>
              </a:rPr>
              <a:t>) = (sum over </a:t>
            </a:r>
            <a:r>
              <a:rPr lang="en-US" sz="1600" dirty="0" err="1" smtClean="0">
                <a:latin typeface="Arial"/>
                <a:cs typeface="Arial"/>
              </a:rPr>
              <a:t>Kblk</a:t>
            </a:r>
            <a:r>
              <a:rPr lang="en-US" sz="1600" dirty="0" smtClean="0">
                <a:latin typeface="Arial"/>
                <a:cs typeface="Arial"/>
              </a:rPr>
              <a:t>) </a:t>
            </a:r>
            <a:r>
              <a:rPr lang="en-US" sz="1600" dirty="0">
                <a:latin typeface="Arial"/>
                <a:cs typeface="Arial"/>
              </a:rPr>
              <a:t>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Load </a:t>
            </a:r>
            <a:r>
              <a:rPr lang="en-US" sz="1600" dirty="0">
                <a:latin typeface="Arial"/>
                <a:cs typeface="Arial"/>
              </a:rPr>
              <a:t>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Each </a:t>
            </a:r>
            <a:r>
              <a:rPr lang="en-US" sz="1600" dirty="0">
                <a:latin typeface="Arial"/>
                <a:cs typeface="Arial"/>
              </a:rPr>
              <a:t>work-item loads a single element of the two </a:t>
            </a:r>
            <a:endParaRPr lang="en-US" sz="1600" dirty="0" smtClean="0">
              <a:latin typeface="Arial"/>
              <a:cs typeface="Arial"/>
            </a:endParaRPr>
          </a:p>
          <a:p>
            <a:r>
              <a:rPr lang="en-US" sz="1600" dirty="0">
                <a:latin typeface="Arial"/>
                <a:cs typeface="Arial"/>
              </a:rPr>
              <a:t> </a:t>
            </a:r>
            <a:r>
              <a:rPr lang="en-US" sz="1600" dirty="0" smtClean="0">
                <a:latin typeface="Arial"/>
                <a:cs typeface="Arial"/>
              </a:rPr>
              <a:t>     // blocks which </a:t>
            </a:r>
            <a:r>
              <a:rPr lang="en-US" sz="1600" dirty="0">
                <a:latin typeface="Arial"/>
                <a:cs typeface="Arial"/>
              </a:rPr>
              <a:t>are shared with the entire work-group</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iloc</a:t>
            </a:r>
            <a:r>
              <a:rPr lang="en-US" sz="1600" dirty="0">
                <a:latin typeface="Arial"/>
                <a:cs typeface="Arial"/>
              </a:rPr>
              <a:t>*</a:t>
            </a:r>
            <a:r>
              <a:rPr lang="en-US" sz="1600" dirty="0" err="1">
                <a:latin typeface="Arial"/>
                <a:cs typeface="Arial"/>
              </a:rPr>
              <a:t>blksz+jloc</a:t>
            </a:r>
            <a:r>
              <a:rPr lang="en-US" sz="1600" dirty="0">
                <a:latin typeface="Arial"/>
                <a:cs typeface="Arial"/>
              </a:rPr>
              <a:t>] = A[</a:t>
            </a:r>
            <a:r>
              <a:rPr lang="en-US" sz="1600" dirty="0" err="1">
                <a:latin typeface="Arial"/>
                <a:cs typeface="Arial"/>
              </a:rPr>
              <a:t>Abase+iloc</a:t>
            </a:r>
            <a:r>
              <a:rPr lang="en-US" sz="1600" dirty="0">
                <a:latin typeface="Arial"/>
                <a:cs typeface="Arial"/>
              </a:rPr>
              <a:t>*</a:t>
            </a:r>
            <a:r>
              <a:rPr lang="en-US" sz="1600" dirty="0" err="1">
                <a:latin typeface="Arial"/>
                <a:cs typeface="Arial"/>
              </a:rPr>
              <a:t>N+jloc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iloc</a:t>
            </a:r>
            <a:r>
              <a:rPr lang="en-US" sz="1600" dirty="0">
                <a:latin typeface="Arial"/>
                <a:cs typeface="Arial"/>
              </a:rPr>
              <a:t>*</a:t>
            </a:r>
            <a:r>
              <a:rPr lang="en-US" sz="1600" dirty="0" err="1">
                <a:latin typeface="Arial"/>
                <a:cs typeface="Arial"/>
              </a:rPr>
              <a:t>blksz+jloc</a:t>
            </a:r>
            <a:r>
              <a:rPr lang="en-US" sz="1600" dirty="0">
                <a:latin typeface="Arial"/>
                <a:cs typeface="Arial"/>
              </a:rPr>
              <a:t>] = B[</a:t>
            </a:r>
            <a:r>
              <a:rPr lang="en-US" sz="1600" dirty="0" err="1">
                <a:latin typeface="Arial"/>
                <a:cs typeface="Arial"/>
              </a:rPr>
              <a:t>Bbase+iloc</a:t>
            </a:r>
            <a:r>
              <a:rPr lang="en-US" sz="1600" dirty="0">
                <a:latin typeface="Arial"/>
                <a:cs typeface="Arial"/>
              </a:rPr>
              <a:t>*</a:t>
            </a:r>
            <a:r>
              <a:rPr lang="en-US" sz="1600" dirty="0" err="1">
                <a:latin typeface="Arial"/>
                <a:cs typeface="Arial"/>
              </a:rPr>
              <a:t>N+jloc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endParaRPr lang="en-US" sz="1600" dirty="0">
              <a:latin typeface="Arial"/>
              <a:cs typeface="Arial"/>
            </a:endParaRPr>
          </a:p>
          <a:p>
            <a:r>
              <a:rPr lang="en-US" sz="1600" dirty="0" smtClean="0">
                <a:latin typeface="Arial"/>
                <a:cs typeface="Arial"/>
              </a:rPr>
              <a:t>      #</a:t>
            </a:r>
            <a:r>
              <a:rPr lang="en-US" sz="1600" dirty="0">
                <a:latin typeface="Arial"/>
                <a:cs typeface="Arial"/>
              </a:rPr>
              <a:t>pragma unroll</a:t>
            </a:r>
          </a:p>
          <a:p>
            <a:r>
              <a:rPr lang="en-US" sz="1600" dirty="0">
                <a:latin typeface="Arial"/>
                <a:cs typeface="Arial"/>
              </a:rPr>
              <a:t> </a:t>
            </a:r>
            <a:r>
              <a:rPr lang="en-US" sz="1600" dirty="0" smtClean="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r>
              <a:rPr lang="en-US" sz="1600" dirty="0">
                <a:latin typeface="Arial"/>
                <a:cs typeface="Arial"/>
              </a:rPr>
              <a:t> </a:t>
            </a:r>
            <a:r>
              <a:rPr lang="en-US" sz="1600" dirty="0" smtClean="0">
                <a:latin typeface="Arial"/>
                <a:cs typeface="Arial"/>
              </a:rPr>
              <a:t>     </a:t>
            </a:r>
            <a:r>
              <a:rPr lang="en-US" sz="1600" dirty="0">
                <a:latin typeface="Arial"/>
                <a:cs typeface="Arial"/>
              </a:rPr>
              <a:t>Abase += </a:t>
            </a:r>
            <a:r>
              <a:rPr lang="en-US" sz="1600" dirty="0" err="1">
                <a:latin typeface="Arial"/>
                <a:cs typeface="Arial"/>
              </a:rPr>
              <a:t>Ainc</a:t>
            </a:r>
            <a:r>
              <a:rPr lang="en-US" sz="1600" dirty="0" smtClean="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smtClean="0">
                <a:latin typeface="Arial"/>
                <a:cs typeface="Arial"/>
              </a:rPr>
              <a:t>   C[j*</a:t>
            </a:r>
            <a:r>
              <a:rPr lang="en-US" sz="1600" dirty="0" err="1" smtClean="0">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smtClean="0">
                <a:latin typeface="Arial"/>
                <a:cs typeface="Arial"/>
              </a:rPr>
              <a:t>__</a:t>
            </a:r>
            <a:r>
              <a:rPr lang="en-US" sz="1600" dirty="0">
                <a:latin typeface="Arial"/>
                <a:cs typeface="Arial"/>
              </a:rPr>
              <a:t>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smtClean="0">
                <a:latin typeface="Arial"/>
                <a:cs typeface="Arial"/>
              </a:rPr>
              <a:t>   </a:t>
            </a:r>
            <a:r>
              <a:rPr lang="en-US" sz="1600" dirty="0">
                <a:latin typeface="Arial"/>
                <a:cs typeface="Arial"/>
              </a:rPr>
              <a:t>float </a:t>
            </a:r>
            <a:r>
              <a:rPr lang="en-US" sz="1600" dirty="0" err="1">
                <a:latin typeface="Arial"/>
                <a:cs typeface="Arial"/>
              </a:rPr>
              <a:t>Ctmp</a:t>
            </a:r>
            <a:r>
              <a:rPr lang="en-US" sz="1600" dirty="0">
                <a:latin typeface="Arial"/>
                <a:cs typeface="Arial"/>
              </a:rPr>
              <a:t>=0.0f;</a:t>
            </a:r>
          </a:p>
          <a:p>
            <a:endParaRPr lang="en-US" sz="1600" dirty="0" smtClean="0">
              <a:latin typeface="Arial"/>
              <a:cs typeface="Arial"/>
            </a:endParaRPr>
          </a:p>
          <a:p>
            <a:r>
              <a:rPr lang="en-US" sz="1600" dirty="0" smtClean="0">
                <a:latin typeface="Arial"/>
                <a:cs typeface="Arial"/>
              </a:rPr>
              <a:t>   //  Compute element C(</a:t>
            </a:r>
            <a:r>
              <a:rPr lang="en-US" sz="1600" dirty="0" err="1" smtClean="0">
                <a:latin typeface="Arial"/>
                <a:cs typeface="Arial"/>
              </a:rPr>
              <a:t>i,j</a:t>
            </a:r>
            <a:r>
              <a:rPr lang="en-US" sz="1600" dirty="0" smtClean="0">
                <a:latin typeface="Arial"/>
                <a:cs typeface="Arial"/>
              </a:rPr>
              <a:t>)</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i = </a:t>
            </a:r>
            <a:r>
              <a:rPr lang="en-US" sz="1600" dirty="0" err="1" smtClean="0">
                <a:latin typeface="Arial"/>
                <a:cs typeface="Arial"/>
              </a:rPr>
              <a:t>get_global_id</a:t>
            </a:r>
            <a:r>
              <a:rPr lang="en-US" sz="1600" dirty="0" smtClean="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endParaRPr lang="en-US" sz="1600" dirty="0" smtClean="0">
              <a:latin typeface="Arial"/>
              <a:cs typeface="Arial"/>
            </a:endParaRPr>
          </a:p>
          <a:p>
            <a:r>
              <a:rPr lang="en-US" sz="1600" dirty="0" smtClean="0">
                <a:latin typeface="Arial"/>
                <a:cs typeface="Arial"/>
              </a:rPr>
              <a:t>   // of </a:t>
            </a:r>
            <a:r>
              <a:rPr lang="en-US" sz="1600" dirty="0">
                <a:latin typeface="Arial"/>
                <a:cs typeface="Arial"/>
              </a:rPr>
              <a:t>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smtClean="0">
                <a:latin typeface="Arial"/>
                <a:cs typeface="Arial"/>
              </a:rPr>
              <a:t>;</a:t>
            </a:r>
            <a:endParaRPr lang="en-US" sz="1600" dirty="0">
              <a:latin typeface="Arial"/>
              <a:cs typeface="Arial"/>
            </a:endParaRP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latin typeface="Arial"/>
                <a:cs typeface="Arial"/>
              </a:rPr>
              <a:t>  // Upper-left-corner and </a:t>
            </a:r>
            <a:r>
              <a:rPr lang="en-US" sz="1600" dirty="0" err="1" smtClean="0">
                <a:latin typeface="Arial"/>
                <a:cs typeface="Arial"/>
              </a:rPr>
              <a:t>inc</a:t>
            </a:r>
            <a:r>
              <a:rPr lang="en-US" sz="1600" dirty="0" smtClean="0">
                <a:latin typeface="Arial"/>
                <a:cs typeface="Arial"/>
              </a:rPr>
              <a:t> for A and B</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a:latin typeface="Arial"/>
                <a:cs typeface="Arial"/>
              </a:rPr>
              <a:t>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Iblk,Jblk</a:t>
            </a:r>
            <a:r>
              <a:rPr lang="en-US" sz="1600" dirty="0">
                <a:latin typeface="Arial"/>
                <a:cs typeface="Arial"/>
              </a:rPr>
              <a:t>) = (sum over </a:t>
            </a:r>
            <a:r>
              <a:rPr lang="en-US" sz="1600" dirty="0" err="1" smtClean="0">
                <a:latin typeface="Arial"/>
                <a:cs typeface="Arial"/>
              </a:rPr>
              <a:t>Kblk</a:t>
            </a:r>
            <a:r>
              <a:rPr lang="en-US" sz="1600" dirty="0" smtClean="0">
                <a:latin typeface="Arial"/>
                <a:cs typeface="Arial"/>
              </a:rPr>
              <a:t>) </a:t>
            </a:r>
            <a:r>
              <a:rPr lang="en-US" sz="1600" dirty="0">
                <a:latin typeface="Arial"/>
                <a:cs typeface="Arial"/>
              </a:rPr>
              <a:t>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Load </a:t>
            </a:r>
            <a:r>
              <a:rPr lang="en-US" sz="1600" dirty="0">
                <a:latin typeface="Arial"/>
                <a:cs typeface="Arial"/>
              </a:rPr>
              <a:t>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Each </a:t>
            </a:r>
            <a:r>
              <a:rPr lang="en-US" sz="1600" dirty="0">
                <a:latin typeface="Arial"/>
                <a:cs typeface="Arial"/>
              </a:rPr>
              <a:t>work-item loads a single element of the two </a:t>
            </a:r>
            <a:endParaRPr lang="en-US" sz="1600" dirty="0" smtClean="0">
              <a:latin typeface="Arial"/>
              <a:cs typeface="Arial"/>
            </a:endParaRPr>
          </a:p>
          <a:p>
            <a:r>
              <a:rPr lang="en-US" sz="1600" dirty="0">
                <a:latin typeface="Arial"/>
                <a:cs typeface="Arial"/>
              </a:rPr>
              <a:t> </a:t>
            </a:r>
            <a:r>
              <a:rPr lang="en-US" sz="1600" dirty="0" smtClean="0">
                <a:latin typeface="Arial"/>
                <a:cs typeface="Arial"/>
              </a:rPr>
              <a:t>     // blocks which </a:t>
            </a:r>
            <a:r>
              <a:rPr lang="en-US" sz="1600" dirty="0">
                <a:latin typeface="Arial"/>
                <a:cs typeface="Arial"/>
              </a:rPr>
              <a:t>are shared with the entire work-group</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iloc</a:t>
            </a:r>
            <a:r>
              <a:rPr lang="en-US" sz="1600" dirty="0">
                <a:latin typeface="Arial"/>
                <a:cs typeface="Arial"/>
              </a:rPr>
              <a:t>*</a:t>
            </a:r>
            <a:r>
              <a:rPr lang="en-US" sz="1600" dirty="0" err="1">
                <a:latin typeface="Arial"/>
                <a:cs typeface="Arial"/>
              </a:rPr>
              <a:t>blksz+jloc</a:t>
            </a:r>
            <a:r>
              <a:rPr lang="en-US" sz="1600" dirty="0">
                <a:latin typeface="Arial"/>
                <a:cs typeface="Arial"/>
              </a:rPr>
              <a:t>] = A[</a:t>
            </a:r>
            <a:r>
              <a:rPr lang="en-US" sz="1600" dirty="0" err="1">
                <a:latin typeface="Arial"/>
                <a:cs typeface="Arial"/>
              </a:rPr>
              <a:t>Abase+iloc</a:t>
            </a:r>
            <a:r>
              <a:rPr lang="en-US" sz="1600" dirty="0">
                <a:latin typeface="Arial"/>
                <a:cs typeface="Arial"/>
              </a:rPr>
              <a:t>*</a:t>
            </a:r>
            <a:r>
              <a:rPr lang="en-US" sz="1600" dirty="0" err="1">
                <a:latin typeface="Arial"/>
                <a:cs typeface="Arial"/>
              </a:rPr>
              <a:t>N+jloc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iloc</a:t>
            </a:r>
            <a:r>
              <a:rPr lang="en-US" sz="1600" dirty="0">
                <a:latin typeface="Arial"/>
                <a:cs typeface="Arial"/>
              </a:rPr>
              <a:t>*</a:t>
            </a:r>
            <a:r>
              <a:rPr lang="en-US" sz="1600" dirty="0" err="1">
                <a:latin typeface="Arial"/>
                <a:cs typeface="Arial"/>
              </a:rPr>
              <a:t>blksz+jloc</a:t>
            </a:r>
            <a:r>
              <a:rPr lang="en-US" sz="1600" dirty="0">
                <a:latin typeface="Arial"/>
                <a:cs typeface="Arial"/>
              </a:rPr>
              <a:t>] = B[</a:t>
            </a:r>
            <a:r>
              <a:rPr lang="en-US" sz="1600" dirty="0" err="1">
                <a:latin typeface="Arial"/>
                <a:cs typeface="Arial"/>
              </a:rPr>
              <a:t>Bbase+iloc</a:t>
            </a:r>
            <a:r>
              <a:rPr lang="en-US" sz="1600" dirty="0">
                <a:latin typeface="Arial"/>
                <a:cs typeface="Arial"/>
              </a:rPr>
              <a:t>*</a:t>
            </a:r>
            <a:r>
              <a:rPr lang="en-US" sz="1600" dirty="0" err="1">
                <a:latin typeface="Arial"/>
                <a:cs typeface="Arial"/>
              </a:rPr>
              <a:t>N+jloc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endParaRPr lang="en-US" sz="1600" dirty="0">
              <a:latin typeface="Arial"/>
              <a:cs typeface="Arial"/>
            </a:endParaRPr>
          </a:p>
          <a:p>
            <a:r>
              <a:rPr lang="en-US" sz="1600" dirty="0" smtClean="0">
                <a:latin typeface="Arial"/>
                <a:cs typeface="Arial"/>
              </a:rPr>
              <a:t>      #</a:t>
            </a:r>
            <a:r>
              <a:rPr lang="en-US" sz="1600" dirty="0">
                <a:latin typeface="Arial"/>
                <a:cs typeface="Arial"/>
              </a:rPr>
              <a:t>pragma unroll</a:t>
            </a:r>
          </a:p>
          <a:p>
            <a:r>
              <a:rPr lang="en-US" sz="1600" dirty="0">
                <a:latin typeface="Arial"/>
                <a:cs typeface="Arial"/>
              </a:rPr>
              <a:t> </a:t>
            </a:r>
            <a:r>
              <a:rPr lang="en-US" sz="1600" dirty="0" smtClean="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r>
              <a:rPr lang="en-US" sz="1600" dirty="0">
                <a:latin typeface="Arial"/>
                <a:cs typeface="Arial"/>
              </a:rPr>
              <a:t> </a:t>
            </a:r>
            <a:r>
              <a:rPr lang="en-US" sz="1600" dirty="0" smtClean="0">
                <a:latin typeface="Arial"/>
                <a:cs typeface="Arial"/>
              </a:rPr>
              <a:t>     </a:t>
            </a:r>
            <a:r>
              <a:rPr lang="en-US" sz="1600" dirty="0">
                <a:latin typeface="Arial"/>
                <a:cs typeface="Arial"/>
              </a:rPr>
              <a:t>Abase += </a:t>
            </a:r>
            <a:r>
              <a:rPr lang="en-US" sz="1600" dirty="0" err="1">
                <a:latin typeface="Arial"/>
                <a:cs typeface="Arial"/>
              </a:rPr>
              <a:t>Ainc</a:t>
            </a:r>
            <a:r>
              <a:rPr lang="en-US" sz="1600" dirty="0" smtClean="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smtClean="0">
                <a:latin typeface="Arial"/>
                <a:cs typeface="Arial"/>
              </a:rPr>
              <a:t>   C[j*</a:t>
            </a:r>
            <a:r>
              <a:rPr lang="en-US" sz="1600" dirty="0" err="1" smtClean="0">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Load A and B blocks, wait for all work-items to finish</a:t>
            </a:r>
            <a:endParaRPr lang="en-US" sz="1600" dirty="0">
              <a:solidFill>
                <a:srgbClr val="002060"/>
              </a:solidFill>
              <a:latin typeface="Trebuchet MS"/>
              <a:ea typeface="+mn-ea"/>
            </a:endParaRP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Wait for everyone to finish before going to next iteration of </a:t>
            </a:r>
            <a:r>
              <a:rPr lang="en-US" sz="1600" dirty="0" err="1" smtClean="0">
                <a:solidFill>
                  <a:srgbClr val="002060"/>
                </a:solidFill>
                <a:latin typeface="Trebuchet MS"/>
                <a:ea typeface="+mn-ea"/>
              </a:rPr>
              <a:t>Kblk</a:t>
            </a:r>
            <a:r>
              <a:rPr lang="en-US" sz="1600" dirty="0" smtClean="0">
                <a:solidFill>
                  <a:srgbClr val="002060"/>
                </a:solidFill>
                <a:latin typeface="Trebuchet MS"/>
                <a:ea typeface="+mn-ea"/>
              </a:rPr>
              <a:t> loop.</a:t>
            </a:r>
            <a:endParaRPr lang="en-US" sz="1600" dirty="0">
              <a:solidFill>
                <a:srgbClr val="002060"/>
              </a:solidFill>
              <a:latin typeface="Trebuchet MS"/>
              <a:ea typeface="+mn-ea"/>
            </a:endParaRP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It’s getting the indices right that makes this hard</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79195127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smtClean="0">
                <a:latin typeface="Arial"/>
                <a:cs typeface="Arial"/>
              </a:rPr>
              <a:t>int</a:t>
            </a:r>
            <a:r>
              <a:rPr lang="en-US" sz="1600" dirty="0" smtClean="0">
                <a:latin typeface="Arial"/>
                <a:cs typeface="Arial"/>
              </a:rPr>
              <a:t> </a:t>
            </a:r>
            <a:r>
              <a:rPr lang="en-US" sz="1600" dirty="0">
                <a:latin typeface="Arial"/>
                <a:cs typeface="Arial"/>
              </a:rPr>
              <a:t>main(void)</a:t>
            </a:r>
          </a:p>
          <a:p>
            <a:pPr marL="0" indent="0">
              <a:buNone/>
            </a:pPr>
            <a:r>
              <a:rPr lang="en-US" sz="1600" dirty="0" smtClean="0">
                <a:latin typeface="Arial"/>
                <a:cs typeface="Arial"/>
              </a:rPr>
              <a:t>{  // Declarations (not shown)</a:t>
            </a:r>
            <a:endParaRPr lang="en-US" sz="1600" dirty="0">
              <a:latin typeface="Arial"/>
              <a:cs typeface="Arial"/>
            </a:endParaRPr>
          </a:p>
          <a:p>
            <a:pPr marL="0" indent="0">
              <a:buNone/>
            </a:pPr>
            <a:r>
              <a:rPr lang="en-US" sz="1600" dirty="0" smtClean="0">
                <a:latin typeface="Arial"/>
                <a:cs typeface="Arial"/>
              </a:rPr>
              <a:t>  size </a:t>
            </a:r>
            <a:r>
              <a:rPr lang="en-US" sz="1600" dirty="0">
                <a:latin typeface="Arial"/>
                <a:cs typeface="Arial"/>
              </a:rPr>
              <a:t>= N * N; </a:t>
            </a:r>
            <a:r>
              <a:rPr lang="en-US" sz="1600" dirty="0" err="1">
                <a:latin typeface="Arial"/>
                <a:cs typeface="Arial"/>
              </a:rPr>
              <a:t>blksz</a:t>
            </a:r>
            <a:r>
              <a:rPr lang="en-US" sz="1600" dirty="0">
                <a:latin typeface="Arial"/>
                <a:cs typeface="Arial"/>
              </a:rPr>
              <a:t> = 16</a:t>
            </a:r>
            <a:r>
              <a:rPr lang="en-US"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endParaRPr lang="en-US" sz="1600" dirty="0" smtClean="0">
              <a:latin typeface="Arial"/>
              <a:cs typeface="Arial"/>
            </a:endParaRPr>
          </a:p>
          <a:p>
            <a:pPr marL="0" indent="0">
              <a:buNone/>
            </a:pP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h_B</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h_C</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cl</a:t>
            </a:r>
            <a:r>
              <a:rPr lang="en-US" sz="1600" dirty="0">
                <a:latin typeface="Arial"/>
                <a:cs typeface="Arial"/>
              </a:rPr>
              <a:t>::Buffer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endParaRPr lang="en-US" sz="1600" dirty="0" smtClean="0">
              <a:latin typeface="Arial"/>
              <a:cs typeface="Arial"/>
            </a:endParaRPr>
          </a:p>
          <a:p>
            <a:pPr marL="0" indent="0">
              <a:buNone/>
            </a:pPr>
            <a:endParaRPr lang="en-US" sz="1600" dirty="0">
              <a:latin typeface="Arial"/>
              <a:cs typeface="Arial"/>
            </a:endParaRPr>
          </a:p>
          <a:p>
            <a:pPr marL="0" indent="0">
              <a:buNone/>
            </a:pPr>
            <a:r>
              <a:rPr lang="en-US" sz="1600" dirty="0" smtClean="0">
                <a:latin typeface="Arial"/>
                <a:cs typeface="Arial"/>
              </a:rPr>
              <a:t>  // Initialize matrices and setup</a:t>
            </a:r>
          </a:p>
          <a:p>
            <a:pPr marL="0" indent="0">
              <a:buNone/>
            </a:pPr>
            <a:r>
              <a:rPr lang="en-US" sz="1600" dirty="0" smtClean="0">
                <a:latin typeface="Arial"/>
                <a:cs typeface="Arial"/>
              </a:rPr>
              <a:t>  // the problem (not shown)</a:t>
            </a:r>
          </a:p>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::Context context(DEVICE);</a:t>
            </a:r>
          </a:p>
          <a:p>
            <a:pPr marL="0" indent="0">
              <a:buNone/>
            </a:pPr>
            <a:r>
              <a:rPr lang="en-US" sz="1600" dirty="0" smtClean="0">
                <a:latin typeface="Arial"/>
                <a:cs typeface="Arial"/>
              </a:rPr>
              <a:t>  cl</a:t>
            </a:r>
            <a:r>
              <a:rPr lang="en-US" sz="1600" dirty="0">
                <a:latin typeface="Arial"/>
                <a:cs typeface="Arial"/>
              </a:rPr>
              <a:t>::Program program(context</a:t>
            </a:r>
            <a:r>
              <a:rPr lang="en-US" sz="1600" dirty="0" smtClean="0">
                <a:latin typeface="Arial"/>
                <a:cs typeface="Arial"/>
              </a:rPr>
              <a:t>,</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smtClean="0">
                <a:latin typeface="Arial"/>
                <a:cs typeface="Arial"/>
              </a:rPr>
              <a:t>mmul.cl</a:t>
            </a:r>
            <a:r>
              <a:rPr lang="en-US" sz="1600" dirty="0" smtClean="0">
                <a:latin typeface="Arial"/>
                <a:cs typeface="Arial"/>
              </a:rPr>
              <a:t>", </a:t>
            </a:r>
            <a:br>
              <a:rPr lang="en-US" sz="1600" dirty="0" smtClean="0">
                <a:latin typeface="Arial"/>
                <a:cs typeface="Arial"/>
              </a:rPr>
            </a:br>
            <a:r>
              <a:rPr lang="en-US" sz="1600" dirty="0" smtClean="0">
                <a:latin typeface="Arial"/>
                <a:cs typeface="Arial"/>
              </a:rPr>
              <a:t>          true));</a:t>
            </a:r>
          </a:p>
          <a:p>
            <a:pPr marL="0" indent="0">
              <a:buNone/>
            </a:pPr>
            <a:endParaRPr lang="en-US" sz="1600" dirty="0" smtClean="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err="1">
                <a:latin typeface="Arial"/>
                <a:cs typeface="Arial"/>
              </a:rPr>
              <a:t>CommandQueue</a:t>
            </a:r>
            <a:r>
              <a:rPr lang="en-US" sz="1600" dirty="0">
                <a:latin typeface="Arial"/>
                <a:cs typeface="Arial"/>
              </a:rPr>
              <a:t> queue(context</a:t>
            </a:r>
            <a:r>
              <a:rPr lang="en-US" sz="1600" dirty="0" smtClean="0">
                <a:latin typeface="Arial"/>
                <a:cs typeface="Arial"/>
              </a:rPr>
              <a:t>);</a:t>
            </a:r>
            <a:endParaRPr lang="en-US" sz="1600" dirty="0">
              <a:latin typeface="Arial"/>
              <a:cs typeface="Arial"/>
            </a:endParaRP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err="1" smtClean="0">
                <a:latin typeface="Arial"/>
                <a:cs typeface="Arial"/>
              </a:rPr>
              <a:t>make_kernel</a:t>
            </a:r>
            <a:r>
              <a:rPr lang="en-US" sz="1600" dirty="0" smtClean="0">
                <a:latin typeface="Arial"/>
                <a:cs typeface="Arial"/>
              </a:rPr>
              <a:t/>
            </a:r>
            <a:br>
              <a:rPr lang="en-US" sz="1600" dirty="0" smtClean="0">
                <a:latin typeface="Arial"/>
                <a:cs typeface="Arial"/>
              </a:rPr>
            </a:br>
            <a:r>
              <a:rPr lang="en-US" sz="1600" dirty="0" smtClean="0">
                <a:latin typeface="Arial"/>
                <a:cs typeface="Arial"/>
              </a:rPr>
              <a:t>        &lt;</a:t>
            </a:r>
            <a:r>
              <a:rPr lang="en-US" sz="1600" dirty="0" err="1">
                <a:latin typeface="Arial"/>
                <a:cs typeface="Arial"/>
              </a:rPr>
              <a:t>int</a:t>
            </a:r>
            <a:r>
              <a:rPr lang="en-US" sz="1600" dirty="0">
                <a:latin typeface="Arial"/>
                <a:cs typeface="Arial"/>
              </a:rPr>
              <a:t>, cl::Buffer, cl::Buffer, </a:t>
            </a:r>
            <a:r>
              <a:rPr lang="en-US" sz="1600" dirty="0" smtClean="0">
                <a:latin typeface="Arial"/>
                <a:cs typeface="Arial"/>
              </a:rPr>
              <a:t>cl</a:t>
            </a:r>
            <a:r>
              <a:rPr lang="en-US" sz="1600" dirty="0">
                <a:latin typeface="Arial"/>
                <a:cs typeface="Arial"/>
              </a:rPr>
              <a:t>::</a:t>
            </a:r>
            <a:r>
              <a:rPr lang="en-US" sz="1600" dirty="0" smtClean="0">
                <a:latin typeface="Arial"/>
                <a:cs typeface="Arial"/>
              </a:rPr>
              <a:t>Buffer,</a:t>
            </a:r>
            <a:br>
              <a:rPr lang="en-US" sz="1600" dirty="0" smtClean="0">
                <a:latin typeface="Arial"/>
                <a:cs typeface="Arial"/>
              </a:rPr>
            </a:br>
            <a:r>
              <a:rPr lang="en-US" sz="1600" dirty="0" smtClean="0">
                <a:latin typeface="Arial"/>
                <a:cs typeface="Arial"/>
              </a:rPr>
              <a:t>   </a:t>
            </a:r>
            <a:r>
              <a:rPr lang="en-GB" sz="1600" b="1" dirty="0" smtClean="0">
                <a:solidFill>
                  <a:prstClr val="black"/>
                </a:solidFill>
                <a:latin typeface="Arial"/>
                <a:cs typeface="Arial"/>
              </a:rPr>
              <a:t>      </a:t>
            </a:r>
            <a:r>
              <a:rPr lang="en-GB" sz="1600" dirty="0" smtClean="0">
                <a:solidFill>
                  <a:prstClr val="black"/>
                </a:solidFill>
                <a:latin typeface="Arial"/>
                <a:cs typeface="Arial"/>
              </a:rPr>
              <a:t>cl::</a:t>
            </a:r>
            <a:r>
              <a:rPr lang="en-GB" sz="1600" dirty="0" err="1" smtClean="0">
                <a:solidFill>
                  <a:prstClr val="black"/>
                </a:solidFill>
                <a:latin typeface="Arial"/>
                <a:cs typeface="Arial"/>
              </a:rPr>
              <a:t>LocalSpaceArg</a:t>
            </a:r>
            <a:r>
              <a:rPr lang="en-GB" sz="1600" dirty="0" smtClean="0">
                <a:solidFill>
                  <a:prstClr val="black"/>
                </a:solidFill>
                <a:latin typeface="Arial"/>
                <a:cs typeface="Arial"/>
              </a:rPr>
              <a:t>, </a:t>
            </a:r>
            <a:r>
              <a:rPr lang="en-GB" sz="1600" dirty="0" smtClean="0">
                <a:latin typeface="Arial"/>
                <a:cs typeface="Arial"/>
              </a:rPr>
              <a:t>cl</a:t>
            </a:r>
            <a:r>
              <a:rPr lang="en-GB" sz="1600" dirty="0">
                <a:latin typeface="Arial"/>
                <a:cs typeface="Arial"/>
              </a:rPr>
              <a:t>::</a:t>
            </a:r>
            <a:r>
              <a:rPr lang="en-GB" sz="1600" dirty="0" err="1">
                <a:latin typeface="Arial"/>
                <a:cs typeface="Arial"/>
              </a:rPr>
              <a:t>LocalSpaceArg</a:t>
            </a:r>
            <a:r>
              <a:rPr lang="en-US" sz="1600" dirty="0">
                <a:latin typeface="Arial"/>
                <a:cs typeface="Arial"/>
              </a:rPr>
              <a:t> </a:t>
            </a:r>
            <a:r>
              <a:rPr lang="en-US" sz="1600" dirty="0" smtClean="0">
                <a:latin typeface="Arial"/>
                <a:cs typeface="Arial"/>
              </a:rPr>
              <a:t>&gt; </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h_A</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h_B</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d_C</a:t>
            </a:r>
            <a:r>
              <a:rPr lang="en-US" sz="1600" dirty="0">
                <a:latin typeface="Arial"/>
                <a:cs typeface="Arial"/>
              </a:rPr>
              <a:t>   = cl::Buffer(context, </a:t>
            </a:r>
            <a:r>
              <a:rPr lang="en-US" sz="1600" dirty="0" smtClean="0">
                <a:latin typeface="Arial"/>
                <a:cs typeface="Arial"/>
              </a:rPr>
              <a:t/>
            </a:r>
            <a:br>
              <a:rPr lang="en-US" sz="1600" dirty="0" smtClean="0">
                <a:latin typeface="Arial"/>
                <a:cs typeface="Arial"/>
              </a:rPr>
            </a:br>
            <a:r>
              <a:rPr lang="en-US" sz="1600" dirty="0" smtClean="0">
                <a:latin typeface="Arial"/>
                <a:cs typeface="Arial"/>
              </a:rPr>
              <a:t>                  CL_MEM_WRITE_ONLY</a:t>
            </a:r>
            <a:r>
              <a:rPr lang="en-US" sz="1600" dirty="0">
                <a:latin typeface="Arial"/>
                <a:cs typeface="Arial"/>
              </a:rPr>
              <a:t>, </a:t>
            </a:r>
            <a:r>
              <a:rPr lang="en-US" sz="1600" dirty="0" err="1" smtClean="0">
                <a:latin typeface="Arial"/>
                <a:cs typeface="Arial"/>
              </a:rPr>
              <a:t>sizeof</a:t>
            </a:r>
            <a:r>
              <a:rPr lang="en-US" sz="1600" dirty="0" smtClean="0">
                <a:latin typeface="Arial"/>
                <a:cs typeface="Arial"/>
              </a:rPr>
              <a:t>(float</a:t>
            </a:r>
            <a:r>
              <a:rPr lang="en-US" sz="1600" dirty="0">
                <a:latin typeface="Arial"/>
                <a:cs typeface="Arial"/>
              </a:rPr>
              <a:t>) * </a:t>
            </a:r>
            <a:r>
              <a:rPr lang="en-US" sz="1600" dirty="0" smtClean="0">
                <a:latin typeface="Arial"/>
                <a:cs typeface="Arial"/>
              </a:rPr>
              <a:t>size);</a:t>
            </a:r>
          </a:p>
          <a:p>
            <a:pPr marL="0" indent="0">
              <a:buNone/>
            </a:pPr>
            <a:endParaRPr lang="en-US" sz="1000" dirty="0">
              <a:latin typeface="Arial"/>
              <a:cs typeface="Arial"/>
            </a:endParaRPr>
          </a:p>
          <a:p>
            <a:pPr marL="0" indent="0" fontAlgn="auto">
              <a:spcBef>
                <a:spcPts val="0"/>
              </a:spcBef>
              <a:spcAft>
                <a:spcPts val="0"/>
              </a:spcAft>
              <a:buNone/>
            </a:pP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smtClean="0">
                <a:latin typeface="Arial"/>
                <a:cs typeface="Arial"/>
              </a:rPr>
              <a:t>Awrk</a:t>
            </a:r>
            <a:r>
              <a:rPr lang="en-GB" sz="1600" dirty="0" smtClean="0">
                <a:latin typeface="Arial"/>
                <a:cs typeface="Arial"/>
              </a:rPr>
              <a:t> =</a:t>
            </a:r>
            <a:endParaRPr lang="en-GB" sz="1600" dirty="0">
              <a:latin typeface="Arial"/>
              <a:cs typeface="Arial"/>
            </a:endParaRP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GB" sz="1600" dirty="0">
              <a:latin typeface="Arial"/>
              <a:cs typeface="Arial"/>
            </a:endParaRPr>
          </a:p>
          <a:p>
            <a:pPr marL="0" indent="0" fontAlgn="auto">
              <a:spcBef>
                <a:spcPts val="0"/>
              </a:spcBef>
              <a:spcAft>
                <a:spcPts val="0"/>
              </a:spcAft>
              <a:buNone/>
            </a:pPr>
            <a:r>
              <a:rPr lang="en-GB" sz="1600" dirty="0">
                <a:latin typeface="Arial"/>
                <a:cs typeface="Arial"/>
              </a:rPr>
              <a:t> </a:t>
            </a: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(cl</a:t>
            </a:r>
            <a:r>
              <a:rPr lang="en-US" sz="1600" dirty="0">
                <a:latin typeface="Arial"/>
                <a:cs typeface="Arial"/>
              </a:rPr>
              <a:t>::</a:t>
            </a:r>
            <a:r>
              <a:rPr lang="en-US" sz="1600" dirty="0" err="1" smtClean="0">
                <a:latin typeface="Arial"/>
                <a:cs typeface="Arial"/>
              </a:rPr>
              <a:t>EnqueueArgs</a:t>
            </a:r>
            <a:r>
              <a:rPr lang="en-US" sz="1600" dirty="0" smtClean="0">
                <a:latin typeface="Arial"/>
                <a:cs typeface="Arial"/>
              </a:rPr>
              <a:t>( queue, </a:t>
            </a:r>
            <a:r>
              <a:rPr lang="en-US" sz="1600" dirty="0">
                <a:latin typeface="Arial"/>
                <a:cs typeface="Arial"/>
              </a:rPr>
              <a:t/>
            </a:r>
            <a:br>
              <a:rPr lang="en-US" sz="1600" dirty="0">
                <a:latin typeface="Arial"/>
                <a:cs typeface="Arial"/>
              </a:rPr>
            </a:br>
            <a:r>
              <a:rPr lang="en-US" sz="1600" dirty="0" smtClean="0">
                <a:latin typeface="Arial"/>
                <a:cs typeface="Arial"/>
              </a:rPr>
              <a:t>                 cl::</a:t>
            </a:r>
            <a:r>
              <a:rPr lang="en-US" sz="1600" dirty="0" err="1" smtClean="0">
                <a:latin typeface="Arial"/>
                <a:cs typeface="Arial"/>
              </a:rPr>
              <a:t>NDRange</a:t>
            </a:r>
            <a:r>
              <a:rPr lang="en-US" sz="1600" dirty="0" smtClean="0">
                <a:latin typeface="Arial"/>
                <a:cs typeface="Arial"/>
              </a:rPr>
              <a:t>(N,N), </a:t>
            </a:r>
            <a:r>
              <a:rPr lang="en-US" sz="1600" dirty="0">
                <a:latin typeface="Arial"/>
                <a:cs typeface="Arial"/>
              </a:rPr>
              <a:t>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a:t>
            </a:r>
            <a:r>
              <a:rPr lang="en-US" sz="1600" dirty="0" smtClean="0">
                <a:latin typeface="Arial"/>
                <a:cs typeface="Arial"/>
              </a:rPr>
              <a:t>, </a:t>
            </a:r>
            <a:br>
              <a:rPr lang="en-US" sz="1600" dirty="0" smtClean="0">
                <a:latin typeface="Arial"/>
                <a:cs typeface="Arial"/>
              </a:rPr>
            </a:br>
            <a:r>
              <a:rPr lang="en-US" sz="1600" dirty="0" smtClean="0">
                <a:latin typeface="Arial"/>
                <a:cs typeface="Arial"/>
              </a:rPr>
              <a:t>            N, </a:t>
            </a:r>
            <a:r>
              <a:rPr lang="en-US" sz="1600" dirty="0" err="1" smtClean="0">
                <a:latin typeface="Arial"/>
                <a:cs typeface="Arial"/>
              </a:rPr>
              <a:t>d_A</a:t>
            </a:r>
            <a:r>
              <a:rPr lang="en-US" sz="1600" dirty="0" smtClean="0">
                <a:latin typeface="Arial"/>
                <a:cs typeface="Arial"/>
              </a:rPr>
              <a:t>,  </a:t>
            </a:r>
            <a:r>
              <a:rPr lang="en-US" sz="1600" dirty="0" err="1">
                <a:latin typeface="Arial"/>
                <a:cs typeface="Arial"/>
              </a:rPr>
              <a:t>d_B</a:t>
            </a:r>
            <a:r>
              <a:rPr lang="en-US" sz="1600" dirty="0" smtClean="0">
                <a:latin typeface="Arial"/>
                <a:cs typeface="Arial"/>
              </a:rPr>
              <a:t>,  </a:t>
            </a:r>
            <a:r>
              <a:rPr lang="en-US" sz="1600" dirty="0" err="1" smtClean="0">
                <a:latin typeface="Arial"/>
                <a:cs typeface="Arial"/>
              </a:rPr>
              <a:t>d_C</a:t>
            </a:r>
            <a:r>
              <a:rPr lang="en-US" sz="1600" dirty="0" smtClean="0">
                <a:latin typeface="Arial"/>
                <a:cs typeface="Arial"/>
              </a:rPr>
              <a:t>, </a:t>
            </a:r>
            <a:r>
              <a:rPr lang="en-US" sz="1600" dirty="0" err="1" smtClean="0">
                <a:latin typeface="Arial"/>
                <a:cs typeface="Arial"/>
              </a:rPr>
              <a:t>Awrk</a:t>
            </a:r>
            <a:r>
              <a:rPr lang="en-US" sz="1600" dirty="0" smtClean="0">
                <a:latin typeface="Arial"/>
                <a:cs typeface="Arial"/>
              </a:rPr>
              <a:t>, </a:t>
            </a:r>
            <a:r>
              <a:rPr lang="en-US" sz="1600" dirty="0" err="1" smtClean="0">
                <a:latin typeface="Arial"/>
                <a:cs typeface="Arial"/>
              </a:rPr>
              <a:t>Bwrk</a:t>
            </a:r>
            <a:r>
              <a:rPr lang="en-US" sz="1600" dirty="0" smtClean="0">
                <a:latin typeface="Arial"/>
                <a:cs typeface="Arial"/>
              </a:rPr>
              <a:t>);</a:t>
            </a:r>
            <a:endParaRPr lang="en-US" sz="1600" dirty="0">
              <a:latin typeface="Arial"/>
              <a:cs typeface="Arial"/>
            </a:endParaRPr>
          </a:p>
          <a:p>
            <a:pPr marL="0" indent="0">
              <a:buNone/>
            </a:pPr>
            <a:endParaRPr lang="en-US" sz="1000" dirty="0">
              <a:latin typeface="Arial"/>
              <a:cs typeface="Arial"/>
            </a:endParaRPr>
          </a:p>
          <a:p>
            <a:pPr marL="0" indent="0">
              <a:buNone/>
            </a:pPr>
            <a:r>
              <a:rPr lang="en-US" sz="1600" dirty="0" smtClean="0">
                <a:latin typeface="Arial"/>
                <a:cs typeface="Arial"/>
              </a:rPr>
              <a:t>  cl::copy(queue, </a:t>
            </a:r>
            <a:r>
              <a:rPr lang="en-US" sz="1600" dirty="0" err="1" smtClean="0">
                <a:latin typeface="Arial"/>
                <a:cs typeface="Arial"/>
              </a:rPr>
              <a:t>d_C</a:t>
            </a:r>
            <a:r>
              <a:rPr lang="en-US" sz="1600" dirty="0" smtClean="0">
                <a:latin typeface="Arial"/>
                <a:cs typeface="Arial"/>
              </a:rPr>
              <a:t>, begin(</a:t>
            </a:r>
            <a:r>
              <a:rPr lang="en-US" sz="1600" dirty="0" err="1" smtClean="0">
                <a:latin typeface="Arial"/>
                <a:cs typeface="Arial"/>
              </a:rPr>
              <a:t>h_C</a:t>
            </a:r>
            <a:r>
              <a:rPr lang="en-US" sz="1600" dirty="0" smtClean="0">
                <a:latin typeface="Arial"/>
                <a:cs typeface="Arial"/>
              </a:rPr>
              <a:t>), end(</a:t>
            </a:r>
            <a:r>
              <a:rPr lang="en-US" sz="1600" dirty="0" err="1" smtClean="0">
                <a:latin typeface="Arial"/>
                <a:cs typeface="Arial"/>
              </a:rPr>
              <a:t>h_C</a:t>
            </a:r>
            <a:r>
              <a:rPr lang="en-US" sz="1600" dirty="0" smtClean="0">
                <a:latin typeface="Arial"/>
                <a:cs typeface="Arial"/>
              </a:rPr>
              <a:t>));</a:t>
            </a:r>
          </a:p>
          <a:p>
            <a:pPr marL="0" indent="0">
              <a:buNone/>
            </a:pPr>
            <a:endParaRPr lang="en-US" sz="10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 Timing and check results (not shown)</a:t>
            </a:r>
            <a:endParaRPr lang="en-US" sz="1600" dirty="0">
              <a:latin typeface="Arial"/>
              <a:cs typeface="Arial"/>
            </a:endParaRPr>
          </a:p>
          <a:p>
            <a:pPr marL="0" indent="0">
              <a:buNone/>
            </a:pPr>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smtClean="0"/>
              <a:t>Blocked matrix multiply: Host</a:t>
            </a:r>
            <a:endParaRPr lang="en-US" sz="3200" dirty="0"/>
          </a:p>
        </p:txBody>
      </p:sp>
    </p:spTree>
    <p:extLst>
      <p:ext uri="{BB962C8B-B14F-4D97-AF65-F5344CB8AC3E}">
        <p14:creationId xmlns:p14="http://schemas.microsoft.com/office/powerpoint/2010/main" val="9548275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smtClean="0">
                <a:latin typeface="Arial"/>
                <a:cs typeface="Arial"/>
              </a:rPr>
              <a:t>int</a:t>
            </a:r>
            <a:r>
              <a:rPr lang="en-US" sz="1600" dirty="0" smtClean="0">
                <a:latin typeface="Arial"/>
                <a:cs typeface="Arial"/>
              </a:rPr>
              <a:t> </a:t>
            </a:r>
            <a:r>
              <a:rPr lang="en-US" sz="1600" dirty="0">
                <a:latin typeface="Arial"/>
                <a:cs typeface="Arial"/>
              </a:rPr>
              <a:t>main(void)</a:t>
            </a:r>
          </a:p>
          <a:p>
            <a:pPr marL="0" indent="0">
              <a:buNone/>
            </a:pPr>
            <a:r>
              <a:rPr lang="en-US" sz="1600" dirty="0" smtClean="0">
                <a:latin typeface="Arial"/>
                <a:cs typeface="Arial"/>
              </a:rPr>
              <a:t>{  // Declarations (not shown)</a:t>
            </a:r>
            <a:endParaRPr lang="en-US" sz="1600" dirty="0">
              <a:latin typeface="Arial"/>
              <a:cs typeface="Arial"/>
            </a:endParaRPr>
          </a:p>
          <a:p>
            <a:pPr marL="0" indent="0">
              <a:buNone/>
            </a:pPr>
            <a:r>
              <a:rPr lang="en-US" sz="1600" dirty="0" smtClean="0">
                <a:latin typeface="Arial"/>
                <a:cs typeface="Arial"/>
              </a:rPr>
              <a:t>  size </a:t>
            </a:r>
            <a:r>
              <a:rPr lang="en-US" sz="1600" dirty="0">
                <a:latin typeface="Arial"/>
                <a:cs typeface="Arial"/>
              </a:rPr>
              <a:t>= N * N; </a:t>
            </a:r>
            <a:r>
              <a:rPr lang="en-US" sz="1600" dirty="0" err="1">
                <a:latin typeface="Arial"/>
                <a:cs typeface="Arial"/>
              </a:rPr>
              <a:t>blksz</a:t>
            </a:r>
            <a:r>
              <a:rPr lang="en-US" sz="1600" dirty="0">
                <a:latin typeface="Arial"/>
                <a:cs typeface="Arial"/>
              </a:rPr>
              <a:t> = 16</a:t>
            </a:r>
            <a:r>
              <a:rPr lang="en-US"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endParaRPr lang="en-US" sz="1600" dirty="0" smtClean="0">
              <a:latin typeface="Arial"/>
              <a:cs typeface="Arial"/>
            </a:endParaRPr>
          </a:p>
          <a:p>
            <a:pPr marL="0" indent="0">
              <a:buNone/>
            </a:pP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h_B</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h_C</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cl</a:t>
            </a:r>
            <a:r>
              <a:rPr lang="en-US" sz="1600" dirty="0">
                <a:latin typeface="Arial"/>
                <a:cs typeface="Arial"/>
              </a:rPr>
              <a:t>::Buffer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endParaRPr lang="en-US" sz="1600" dirty="0" smtClean="0">
              <a:latin typeface="Arial"/>
              <a:cs typeface="Arial"/>
            </a:endParaRPr>
          </a:p>
          <a:p>
            <a:pPr marL="0" indent="0">
              <a:buNone/>
            </a:pPr>
            <a:endParaRPr lang="en-US" sz="1600" dirty="0">
              <a:latin typeface="Arial"/>
              <a:cs typeface="Arial"/>
            </a:endParaRPr>
          </a:p>
          <a:p>
            <a:pPr marL="0" indent="0">
              <a:buNone/>
            </a:pPr>
            <a:r>
              <a:rPr lang="en-US" sz="1600" dirty="0" smtClean="0">
                <a:latin typeface="Arial"/>
                <a:cs typeface="Arial"/>
              </a:rPr>
              <a:t>  // Initialize matrices and setup</a:t>
            </a:r>
          </a:p>
          <a:p>
            <a:pPr marL="0" indent="0">
              <a:buNone/>
            </a:pPr>
            <a:r>
              <a:rPr lang="en-US" sz="1600" dirty="0" smtClean="0">
                <a:latin typeface="Arial"/>
                <a:cs typeface="Arial"/>
              </a:rPr>
              <a:t>  // the problem (not shown)</a:t>
            </a:r>
          </a:p>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::Context context(DEVICE);</a:t>
            </a:r>
          </a:p>
          <a:p>
            <a:pPr marL="0" indent="0">
              <a:buNone/>
            </a:pPr>
            <a:r>
              <a:rPr lang="en-US" sz="1600" dirty="0" smtClean="0">
                <a:latin typeface="Arial"/>
                <a:cs typeface="Arial"/>
              </a:rPr>
              <a:t>  cl</a:t>
            </a:r>
            <a:r>
              <a:rPr lang="en-US" sz="1600" dirty="0">
                <a:latin typeface="Arial"/>
                <a:cs typeface="Arial"/>
              </a:rPr>
              <a:t>::Program program(context</a:t>
            </a:r>
            <a:r>
              <a:rPr lang="en-US" sz="1600" dirty="0" smtClean="0">
                <a:latin typeface="Arial"/>
                <a:cs typeface="Arial"/>
              </a:rPr>
              <a:t>,</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smtClean="0">
                <a:latin typeface="Arial"/>
                <a:cs typeface="Arial"/>
              </a:rPr>
              <a:t>mmul.cl</a:t>
            </a:r>
            <a:r>
              <a:rPr lang="en-US" sz="1600" dirty="0" smtClean="0">
                <a:latin typeface="Arial"/>
                <a:cs typeface="Arial"/>
              </a:rPr>
              <a:t>", </a:t>
            </a:r>
            <a:br>
              <a:rPr lang="en-US" sz="1600" dirty="0" smtClean="0">
                <a:latin typeface="Arial"/>
                <a:cs typeface="Arial"/>
              </a:rPr>
            </a:br>
            <a:r>
              <a:rPr lang="en-US" sz="1600" dirty="0" smtClean="0">
                <a:latin typeface="Arial"/>
                <a:cs typeface="Arial"/>
              </a:rPr>
              <a:t>          true));</a:t>
            </a:r>
          </a:p>
          <a:p>
            <a:pPr marL="0" indent="0">
              <a:buNone/>
            </a:pPr>
            <a:endParaRPr lang="en-US" sz="1600" dirty="0" smtClean="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err="1">
                <a:latin typeface="Arial"/>
                <a:cs typeface="Arial"/>
              </a:rPr>
              <a:t>CommandQueue</a:t>
            </a:r>
            <a:r>
              <a:rPr lang="en-US" sz="1600" dirty="0">
                <a:latin typeface="Arial"/>
                <a:cs typeface="Arial"/>
              </a:rPr>
              <a:t> queue(context</a:t>
            </a:r>
            <a:r>
              <a:rPr lang="en-US" sz="1600" dirty="0" smtClean="0">
                <a:latin typeface="Arial"/>
                <a:cs typeface="Arial"/>
              </a:rPr>
              <a:t>);</a:t>
            </a:r>
            <a:endParaRPr lang="en-US" sz="1600" dirty="0">
              <a:latin typeface="Arial"/>
              <a:cs typeface="Arial"/>
            </a:endParaRP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err="1" smtClean="0">
                <a:latin typeface="Arial"/>
                <a:cs typeface="Arial"/>
              </a:rPr>
              <a:t>make_kernel</a:t>
            </a:r>
            <a:r>
              <a:rPr lang="en-US" sz="1600" dirty="0" smtClean="0">
                <a:latin typeface="Arial"/>
                <a:cs typeface="Arial"/>
              </a:rPr>
              <a:t/>
            </a:r>
            <a:br>
              <a:rPr lang="en-US" sz="1600" dirty="0" smtClean="0">
                <a:latin typeface="Arial"/>
                <a:cs typeface="Arial"/>
              </a:rPr>
            </a:br>
            <a:r>
              <a:rPr lang="en-US" sz="1600" dirty="0" smtClean="0">
                <a:latin typeface="Arial"/>
                <a:cs typeface="Arial"/>
              </a:rPr>
              <a:t>        &lt;</a:t>
            </a:r>
            <a:r>
              <a:rPr lang="en-US" sz="1600" dirty="0" err="1">
                <a:latin typeface="Arial"/>
                <a:cs typeface="Arial"/>
              </a:rPr>
              <a:t>int</a:t>
            </a:r>
            <a:r>
              <a:rPr lang="en-US" sz="1600" dirty="0">
                <a:latin typeface="Arial"/>
                <a:cs typeface="Arial"/>
              </a:rPr>
              <a:t>, cl::Buffer, cl::Buffer, </a:t>
            </a:r>
            <a:r>
              <a:rPr lang="en-US" sz="1600" dirty="0" smtClean="0">
                <a:latin typeface="Arial"/>
                <a:cs typeface="Arial"/>
              </a:rPr>
              <a:t>cl</a:t>
            </a:r>
            <a:r>
              <a:rPr lang="en-US" sz="1600" dirty="0">
                <a:latin typeface="Arial"/>
                <a:cs typeface="Arial"/>
              </a:rPr>
              <a:t>::</a:t>
            </a:r>
            <a:r>
              <a:rPr lang="en-US" sz="1600" dirty="0" smtClean="0">
                <a:latin typeface="Arial"/>
                <a:cs typeface="Arial"/>
              </a:rPr>
              <a:t>Buffer,</a:t>
            </a:r>
            <a:br>
              <a:rPr lang="en-US" sz="1600" dirty="0" smtClean="0">
                <a:latin typeface="Arial"/>
                <a:cs typeface="Arial"/>
              </a:rPr>
            </a:br>
            <a:r>
              <a:rPr lang="en-US" sz="1600" dirty="0" smtClean="0">
                <a:latin typeface="Arial"/>
                <a:cs typeface="Arial"/>
              </a:rPr>
              <a:t>   </a:t>
            </a:r>
            <a:r>
              <a:rPr lang="en-GB" sz="1600" b="1" dirty="0" smtClean="0">
                <a:solidFill>
                  <a:prstClr val="black"/>
                </a:solidFill>
                <a:latin typeface="Arial"/>
                <a:cs typeface="Arial"/>
              </a:rPr>
              <a:t>      </a:t>
            </a:r>
            <a:r>
              <a:rPr lang="en-GB" sz="1600" dirty="0" smtClean="0">
                <a:solidFill>
                  <a:prstClr val="black"/>
                </a:solidFill>
                <a:latin typeface="Arial"/>
                <a:cs typeface="Arial"/>
              </a:rPr>
              <a:t>cl::</a:t>
            </a:r>
            <a:r>
              <a:rPr lang="en-GB" sz="1600" dirty="0" err="1" smtClean="0">
                <a:solidFill>
                  <a:prstClr val="black"/>
                </a:solidFill>
                <a:latin typeface="Arial"/>
                <a:cs typeface="Arial"/>
              </a:rPr>
              <a:t>LocalSpaceArg</a:t>
            </a:r>
            <a:r>
              <a:rPr lang="en-GB" sz="1600" dirty="0" smtClean="0">
                <a:solidFill>
                  <a:prstClr val="black"/>
                </a:solidFill>
                <a:latin typeface="Arial"/>
                <a:cs typeface="Arial"/>
              </a:rPr>
              <a:t>, </a:t>
            </a:r>
            <a:r>
              <a:rPr lang="en-GB" sz="1600" dirty="0" smtClean="0">
                <a:latin typeface="Arial"/>
                <a:cs typeface="Arial"/>
              </a:rPr>
              <a:t>cl</a:t>
            </a:r>
            <a:r>
              <a:rPr lang="en-GB" sz="1600" dirty="0">
                <a:latin typeface="Arial"/>
                <a:cs typeface="Arial"/>
              </a:rPr>
              <a:t>::</a:t>
            </a:r>
            <a:r>
              <a:rPr lang="en-GB" sz="1600" dirty="0" err="1">
                <a:latin typeface="Arial"/>
                <a:cs typeface="Arial"/>
              </a:rPr>
              <a:t>LocalSpaceArg</a:t>
            </a:r>
            <a:r>
              <a:rPr lang="en-US" sz="1600" dirty="0">
                <a:latin typeface="Arial"/>
                <a:cs typeface="Arial"/>
              </a:rPr>
              <a:t> </a:t>
            </a:r>
            <a:r>
              <a:rPr lang="en-US" sz="1600" dirty="0" smtClean="0">
                <a:latin typeface="Arial"/>
                <a:cs typeface="Arial"/>
              </a:rPr>
              <a:t>&gt; </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h_A</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h_B</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d_C</a:t>
            </a:r>
            <a:r>
              <a:rPr lang="en-US" sz="1600" dirty="0">
                <a:latin typeface="Arial"/>
                <a:cs typeface="Arial"/>
              </a:rPr>
              <a:t>   = cl::Buffer(context, </a:t>
            </a:r>
            <a:r>
              <a:rPr lang="en-US" sz="1600" dirty="0" smtClean="0">
                <a:latin typeface="Arial"/>
                <a:cs typeface="Arial"/>
              </a:rPr>
              <a:t/>
            </a:r>
            <a:br>
              <a:rPr lang="en-US" sz="1600" dirty="0" smtClean="0">
                <a:latin typeface="Arial"/>
                <a:cs typeface="Arial"/>
              </a:rPr>
            </a:br>
            <a:r>
              <a:rPr lang="en-US" sz="1600" dirty="0" smtClean="0">
                <a:latin typeface="Arial"/>
                <a:cs typeface="Arial"/>
              </a:rPr>
              <a:t>                  CL_MEM_WRITE_ONLY</a:t>
            </a:r>
            <a:r>
              <a:rPr lang="en-US" sz="1600" dirty="0">
                <a:latin typeface="Arial"/>
                <a:cs typeface="Arial"/>
              </a:rPr>
              <a:t>, </a:t>
            </a:r>
            <a:r>
              <a:rPr lang="en-US" sz="1600" dirty="0" err="1" smtClean="0">
                <a:latin typeface="Arial"/>
                <a:cs typeface="Arial"/>
              </a:rPr>
              <a:t>sizeof</a:t>
            </a:r>
            <a:r>
              <a:rPr lang="en-US" sz="1600" dirty="0" smtClean="0">
                <a:latin typeface="Arial"/>
                <a:cs typeface="Arial"/>
              </a:rPr>
              <a:t>(float</a:t>
            </a:r>
            <a:r>
              <a:rPr lang="en-US" sz="1600" dirty="0">
                <a:latin typeface="Arial"/>
                <a:cs typeface="Arial"/>
              </a:rPr>
              <a:t>) * </a:t>
            </a:r>
            <a:r>
              <a:rPr lang="en-US" sz="1600" dirty="0" smtClean="0">
                <a:latin typeface="Arial"/>
                <a:cs typeface="Arial"/>
              </a:rPr>
              <a:t>size);</a:t>
            </a:r>
          </a:p>
          <a:p>
            <a:pPr marL="0" indent="0">
              <a:buNone/>
            </a:pPr>
            <a:endParaRPr lang="en-US" sz="1000" dirty="0">
              <a:latin typeface="Arial"/>
              <a:cs typeface="Arial"/>
            </a:endParaRPr>
          </a:p>
          <a:p>
            <a:pPr marL="0" indent="0" fontAlgn="auto">
              <a:spcBef>
                <a:spcPts val="0"/>
              </a:spcBef>
              <a:spcAft>
                <a:spcPts val="0"/>
              </a:spcAft>
              <a:buNone/>
            </a:pP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smtClean="0">
                <a:latin typeface="Arial"/>
                <a:cs typeface="Arial"/>
              </a:rPr>
              <a:t>Awrk</a:t>
            </a:r>
            <a:r>
              <a:rPr lang="en-GB" sz="1600" dirty="0" smtClean="0">
                <a:latin typeface="Arial"/>
                <a:cs typeface="Arial"/>
              </a:rPr>
              <a:t> =</a:t>
            </a:r>
            <a:endParaRPr lang="en-GB" sz="1600" dirty="0">
              <a:latin typeface="Arial"/>
              <a:cs typeface="Arial"/>
            </a:endParaRP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GB" sz="1600" dirty="0">
              <a:latin typeface="Arial"/>
              <a:cs typeface="Arial"/>
            </a:endParaRPr>
          </a:p>
          <a:p>
            <a:pPr marL="0" indent="0" fontAlgn="auto">
              <a:spcBef>
                <a:spcPts val="0"/>
              </a:spcBef>
              <a:spcAft>
                <a:spcPts val="0"/>
              </a:spcAft>
              <a:buNone/>
            </a:pPr>
            <a:r>
              <a:rPr lang="en-GB" sz="1600" dirty="0">
                <a:latin typeface="Arial"/>
                <a:cs typeface="Arial"/>
              </a:rPr>
              <a:t> </a:t>
            </a: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(cl</a:t>
            </a:r>
            <a:r>
              <a:rPr lang="en-US" sz="1600" dirty="0">
                <a:latin typeface="Arial"/>
                <a:cs typeface="Arial"/>
              </a:rPr>
              <a:t>::</a:t>
            </a:r>
            <a:r>
              <a:rPr lang="en-US" sz="1600" dirty="0" err="1" smtClean="0">
                <a:latin typeface="Arial"/>
                <a:cs typeface="Arial"/>
              </a:rPr>
              <a:t>EnqueueArgs</a:t>
            </a:r>
            <a:r>
              <a:rPr lang="en-US" sz="1600" dirty="0" smtClean="0">
                <a:latin typeface="Arial"/>
                <a:cs typeface="Arial"/>
              </a:rPr>
              <a:t>( queue, </a:t>
            </a:r>
            <a:r>
              <a:rPr lang="en-US" sz="1600" dirty="0">
                <a:latin typeface="Arial"/>
                <a:cs typeface="Arial"/>
              </a:rPr>
              <a:t/>
            </a:r>
            <a:br>
              <a:rPr lang="en-US" sz="1600" dirty="0">
                <a:latin typeface="Arial"/>
                <a:cs typeface="Arial"/>
              </a:rPr>
            </a:br>
            <a:r>
              <a:rPr lang="en-US" sz="1600" dirty="0" smtClean="0">
                <a:latin typeface="Arial"/>
                <a:cs typeface="Arial"/>
              </a:rPr>
              <a:t>                 cl::</a:t>
            </a:r>
            <a:r>
              <a:rPr lang="en-US" sz="1600" dirty="0" err="1" smtClean="0">
                <a:latin typeface="Arial"/>
                <a:cs typeface="Arial"/>
              </a:rPr>
              <a:t>NDRange</a:t>
            </a:r>
            <a:r>
              <a:rPr lang="en-US" sz="1600" dirty="0" smtClean="0">
                <a:latin typeface="Arial"/>
                <a:cs typeface="Arial"/>
              </a:rPr>
              <a:t>(N,N), </a:t>
            </a:r>
            <a:r>
              <a:rPr lang="en-US" sz="1600" dirty="0">
                <a:latin typeface="Arial"/>
                <a:cs typeface="Arial"/>
              </a:rPr>
              <a:t>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a:t>
            </a:r>
            <a:r>
              <a:rPr lang="en-US" sz="1600" dirty="0" smtClean="0">
                <a:latin typeface="Arial"/>
                <a:cs typeface="Arial"/>
              </a:rPr>
              <a:t>, </a:t>
            </a:r>
            <a:br>
              <a:rPr lang="en-US" sz="1600" dirty="0" smtClean="0">
                <a:latin typeface="Arial"/>
                <a:cs typeface="Arial"/>
              </a:rPr>
            </a:br>
            <a:r>
              <a:rPr lang="en-US" sz="1600" dirty="0" smtClean="0">
                <a:latin typeface="Arial"/>
                <a:cs typeface="Arial"/>
              </a:rPr>
              <a:t>            N, </a:t>
            </a:r>
            <a:r>
              <a:rPr lang="en-US" sz="1600" dirty="0" err="1" smtClean="0">
                <a:latin typeface="Arial"/>
                <a:cs typeface="Arial"/>
              </a:rPr>
              <a:t>d_A</a:t>
            </a:r>
            <a:r>
              <a:rPr lang="en-US" sz="1600" dirty="0" smtClean="0">
                <a:latin typeface="Arial"/>
                <a:cs typeface="Arial"/>
              </a:rPr>
              <a:t>,  </a:t>
            </a:r>
            <a:r>
              <a:rPr lang="en-US" sz="1600" dirty="0" err="1">
                <a:latin typeface="Arial"/>
                <a:cs typeface="Arial"/>
              </a:rPr>
              <a:t>d_B</a:t>
            </a:r>
            <a:r>
              <a:rPr lang="en-US" sz="1600" dirty="0" smtClean="0">
                <a:latin typeface="Arial"/>
                <a:cs typeface="Arial"/>
              </a:rPr>
              <a:t>,  </a:t>
            </a:r>
            <a:r>
              <a:rPr lang="en-US" sz="1600" dirty="0" err="1" smtClean="0">
                <a:latin typeface="Arial"/>
                <a:cs typeface="Arial"/>
              </a:rPr>
              <a:t>d_C</a:t>
            </a:r>
            <a:r>
              <a:rPr lang="en-US" sz="1600" dirty="0" smtClean="0">
                <a:latin typeface="Arial"/>
                <a:cs typeface="Arial"/>
              </a:rPr>
              <a:t>, </a:t>
            </a:r>
            <a:r>
              <a:rPr lang="en-US" sz="1600" dirty="0" err="1" smtClean="0">
                <a:latin typeface="Arial"/>
                <a:cs typeface="Arial"/>
              </a:rPr>
              <a:t>Awrk</a:t>
            </a:r>
            <a:r>
              <a:rPr lang="en-US" sz="1600" dirty="0" smtClean="0">
                <a:latin typeface="Arial"/>
                <a:cs typeface="Arial"/>
              </a:rPr>
              <a:t>, </a:t>
            </a:r>
            <a:r>
              <a:rPr lang="en-US" sz="1600" dirty="0" err="1" smtClean="0">
                <a:latin typeface="Arial"/>
                <a:cs typeface="Arial"/>
              </a:rPr>
              <a:t>Bwrk</a:t>
            </a:r>
            <a:r>
              <a:rPr lang="en-US" sz="1600" dirty="0" smtClean="0">
                <a:latin typeface="Arial"/>
                <a:cs typeface="Arial"/>
              </a:rPr>
              <a:t>);</a:t>
            </a:r>
            <a:endParaRPr lang="en-US" sz="1600" dirty="0">
              <a:latin typeface="Arial"/>
              <a:cs typeface="Arial"/>
            </a:endParaRPr>
          </a:p>
          <a:p>
            <a:pPr marL="0" indent="0">
              <a:buNone/>
            </a:pPr>
            <a:endParaRPr lang="en-US" sz="1000" dirty="0">
              <a:latin typeface="Arial"/>
              <a:cs typeface="Arial"/>
            </a:endParaRPr>
          </a:p>
          <a:p>
            <a:pPr marL="0" indent="0">
              <a:buNone/>
            </a:pPr>
            <a:r>
              <a:rPr lang="en-US" sz="1600" dirty="0" smtClean="0">
                <a:latin typeface="Arial"/>
                <a:cs typeface="Arial"/>
              </a:rPr>
              <a:t>  cl::copy(queue, </a:t>
            </a:r>
            <a:r>
              <a:rPr lang="en-US" sz="1600" dirty="0" err="1" smtClean="0">
                <a:latin typeface="Arial"/>
                <a:cs typeface="Arial"/>
              </a:rPr>
              <a:t>d_C</a:t>
            </a:r>
            <a:r>
              <a:rPr lang="en-US" sz="1600" dirty="0" smtClean="0">
                <a:latin typeface="Arial"/>
                <a:cs typeface="Arial"/>
              </a:rPr>
              <a:t>, begin(</a:t>
            </a:r>
            <a:r>
              <a:rPr lang="en-US" sz="1600" dirty="0" err="1" smtClean="0">
                <a:latin typeface="Arial"/>
                <a:cs typeface="Arial"/>
              </a:rPr>
              <a:t>h_C</a:t>
            </a:r>
            <a:r>
              <a:rPr lang="en-US" sz="1600" dirty="0" smtClean="0">
                <a:latin typeface="Arial"/>
                <a:cs typeface="Arial"/>
              </a:rPr>
              <a:t>), end(</a:t>
            </a:r>
            <a:r>
              <a:rPr lang="en-US" sz="1600" dirty="0" err="1" smtClean="0">
                <a:latin typeface="Arial"/>
                <a:cs typeface="Arial"/>
              </a:rPr>
              <a:t>h_C</a:t>
            </a:r>
            <a:r>
              <a:rPr lang="en-US" sz="1600" dirty="0" smtClean="0">
                <a:latin typeface="Arial"/>
                <a:cs typeface="Arial"/>
              </a:rPr>
              <a:t>));</a:t>
            </a:r>
          </a:p>
          <a:p>
            <a:pPr marL="0" indent="0">
              <a:buNone/>
            </a:pPr>
            <a:endParaRPr lang="en-US" sz="10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 Timing and check results (not shown)</a:t>
            </a:r>
            <a:endParaRPr lang="en-US" sz="1600" dirty="0">
              <a:latin typeface="Arial"/>
              <a:cs typeface="Arial"/>
            </a:endParaRPr>
          </a:p>
          <a:p>
            <a:pPr marL="0" indent="0">
              <a:buNone/>
            </a:pPr>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smtClean="0"/>
              <a:t>Blocked matrix multiply: Host</a:t>
            </a:r>
            <a:endParaRPr lang="en-US" sz="3200" dirty="0"/>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One work-item per element of the C matrix organized into 16 by 16 blocks.  </a:t>
            </a:r>
            <a:endParaRPr lang="en-US" sz="1600" dirty="0">
              <a:solidFill>
                <a:srgbClr val="002060"/>
              </a:solidFill>
              <a:latin typeface="Trebuchet MS"/>
              <a:ea typeface="+mn-ea"/>
            </a:endParaRP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Setup local memory with blocks of A and B (16 by 16) that should fit in local memory.  </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2384853475"/>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4562164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 </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119,304.6</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2956148" cy="1323439"/>
          </a:xfrm>
          <a:prstGeom prst="rect">
            <a:avLst/>
          </a:prstGeom>
          <a:noFill/>
        </p:spPr>
        <p:txBody>
          <a:bodyPr wrap="square" rtlCol="0">
            <a:spAutoFit/>
          </a:bodyPr>
          <a:lstStyle/>
          <a:p>
            <a:r>
              <a:rPr lang="en-GB" sz="1600" dirty="0" smtClean="0"/>
              <a:t>Device is Tesla® M2090 GPU from NVIDIA® with a max of 16 compute units, 512 PEs</a:t>
            </a:r>
          </a:p>
          <a:p>
            <a:r>
              <a:rPr lang="en-GB" sz="1600" dirty="0" smtClean="0"/>
              <a:t>Device is Intel® Xeon® CPU, E5649 @ 2.53GHz</a:t>
            </a:r>
            <a:endParaRPr lang="en-GB" sz="16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r>
              <a:rPr lang="en-GB" sz="1200" dirty="0" smtClean="0">
                <a:solidFill>
                  <a:srgbClr val="002060"/>
                </a:solidFill>
              </a:rPr>
              <a:t>.</a:t>
            </a:r>
            <a:endParaRPr lang="en-GB" sz="1200" dirty="0">
              <a:solidFill>
                <a:srgbClr val="002060"/>
              </a:solidFill>
            </a:endParaRPr>
          </a:p>
        </p:txBody>
      </p:sp>
      <p:sp>
        <p:nvSpPr>
          <p:cNvPr id="4" name="TextBox 3"/>
          <p:cNvSpPr txBox="1"/>
          <p:nvPr/>
        </p:nvSpPr>
        <p:spPr>
          <a:xfrm>
            <a:off x="3373820" y="5069214"/>
            <a:ext cx="5439103" cy="923330"/>
          </a:xfrm>
          <a:prstGeom prst="rect">
            <a:avLst/>
          </a:prstGeom>
          <a:noFill/>
        </p:spPr>
        <p:txBody>
          <a:bodyPr wrap="square" rtlCol="0">
            <a:spAutoFit/>
          </a:bodyPr>
          <a:lstStyle/>
          <a:p>
            <a:r>
              <a:rPr lang="en-US" sz="1800" dirty="0" smtClean="0"/>
              <a:t>The </a:t>
            </a:r>
            <a:r>
              <a:rPr lang="en-US" sz="1800" dirty="0" err="1" smtClean="0"/>
              <a:t>CuBLAS</a:t>
            </a:r>
            <a:r>
              <a:rPr lang="en-US" sz="1800" dirty="0" smtClean="0"/>
              <a:t> SGEMM provides an effective measure of peak achievable performance on the GPU.   </a:t>
            </a:r>
            <a:r>
              <a:rPr lang="en-US" sz="1800" dirty="0" err="1" smtClean="0"/>
              <a:t>CuBLAS</a:t>
            </a:r>
            <a:r>
              <a:rPr lang="en-US" sz="1800" dirty="0" smtClean="0"/>
              <a:t> performance </a:t>
            </a:r>
            <a:r>
              <a:rPr lang="en-US" sz="1800" dirty="0"/>
              <a:t> </a:t>
            </a:r>
            <a:r>
              <a:rPr lang="en-US" sz="1800" dirty="0" smtClean="0"/>
              <a:t>= 283,366.4 MFLOPS</a:t>
            </a:r>
            <a:endParaRPr lang="en-US" sz="1800" dirty="0"/>
          </a:p>
        </p:txBody>
      </p:sp>
    </p:spTree>
    <p:extLst>
      <p:ext uri="{BB962C8B-B14F-4D97-AF65-F5344CB8AC3E}">
        <p14:creationId xmlns:p14="http://schemas.microsoft.com/office/powerpoint/2010/main" val="22300970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CPU</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smtClean="0"/>
              <a:t>NB: requires an Intel</a:t>
            </a:r>
            <a:r>
              <a:rPr lang="en-GB" dirty="0"/>
              <a:t>® Xeon™ </a:t>
            </a:r>
            <a:r>
              <a:rPr lang="en-GB" dirty="0" smtClean="0"/>
              <a:t>processor on Linux</a:t>
            </a:r>
          </a:p>
          <a:p>
            <a:r>
              <a:rPr lang="en-GB" dirty="0" smtClean="0"/>
              <a:t>Download the Xeon Linux SDK from the Intel website</a:t>
            </a:r>
          </a:p>
          <a:p>
            <a:r>
              <a:rPr lang="en-GB" dirty="0" smtClean="0"/>
              <a:t>Extract the download</a:t>
            </a:r>
          </a:p>
          <a:p>
            <a:pPr lvl="1"/>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download.tar.gz</a:t>
            </a:r>
            <a:endParaRPr lang="en-GB" b="1" dirty="0" smtClean="0">
              <a:solidFill>
                <a:schemeClr val="accent6">
                  <a:lumMod val="75000"/>
                </a:schemeClr>
              </a:solidFill>
              <a:latin typeface="Courier New Bold"/>
              <a:cs typeface="Courier New Bold"/>
            </a:endParaRPr>
          </a:p>
          <a:p>
            <a:r>
              <a:rPr lang="en-GB" dirty="0" smtClean="0"/>
              <a:t>Install some </a:t>
            </a:r>
            <a:r>
              <a:rPr lang="en-GB" dirty="0" err="1" smtClean="0"/>
              <a:t>dependancies</a:t>
            </a:r>
            <a:endParaRPr lang="en-GB" dirty="0" smtClean="0"/>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rpm alien libnuma1</a:t>
            </a:r>
            <a:endParaRPr lang="en-GB" b="1" dirty="0">
              <a:solidFill>
                <a:schemeClr val="accent6">
                  <a:lumMod val="75000"/>
                </a:schemeClr>
              </a:solidFill>
              <a:latin typeface="Courier New Bold"/>
              <a:cs typeface="Courier New Bold"/>
            </a:endParaRPr>
          </a:p>
          <a:p>
            <a:r>
              <a:rPr lang="en-GB" dirty="0" smtClean="0"/>
              <a:t>Install them using alien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alien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*base*.rpm *</a:t>
            </a:r>
            <a:r>
              <a:rPr lang="en-GB" b="1" dirty="0" err="1" smtClean="0">
                <a:solidFill>
                  <a:schemeClr val="accent6">
                    <a:lumMod val="75000"/>
                  </a:schemeClr>
                </a:solidFill>
                <a:latin typeface="Courier New Bold"/>
                <a:cs typeface="Courier New Bold"/>
              </a:rPr>
              <a:t>intel-cpu</a:t>
            </a:r>
            <a:r>
              <a:rPr lang="en-GB" b="1" dirty="0" smtClean="0">
                <a:solidFill>
                  <a:schemeClr val="accent6">
                    <a:lumMod val="75000"/>
                  </a:schemeClr>
                </a:solidFill>
                <a:latin typeface="Courier New Bold"/>
                <a:cs typeface="Courier New Bold"/>
              </a:rPr>
              <a:t>*.rpm *</a:t>
            </a:r>
            <a:r>
              <a:rPr lang="en-GB" b="1" dirty="0" err="1" smtClean="0">
                <a:solidFill>
                  <a:schemeClr val="accent6">
                    <a:lumMod val="75000"/>
                  </a:schemeClr>
                </a:solidFill>
                <a:latin typeface="Courier New Bold"/>
                <a:cs typeface="Courier New Bold"/>
              </a:rPr>
              <a:t>devel</a:t>
            </a:r>
            <a:r>
              <a:rPr lang="en-GB" b="1" dirty="0" smtClean="0">
                <a:solidFill>
                  <a:schemeClr val="accent6">
                    <a:lumMod val="75000"/>
                  </a:schemeClr>
                </a:solidFill>
                <a:latin typeface="Courier New Bold"/>
                <a:cs typeface="Courier New Bold"/>
              </a:rPr>
              <a:t>*.rpm</a:t>
            </a:r>
          </a:p>
          <a:p>
            <a:r>
              <a:rPr lang="en-GB" dirty="0" smtClean="0"/>
              <a:t>Copy the ICD to the right location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cp /opt/</a:t>
            </a:r>
            <a:r>
              <a:rPr lang="en-GB" b="1" dirty="0" err="1" smtClean="0">
                <a:solidFill>
                  <a:schemeClr val="accent6">
                    <a:lumMod val="75000"/>
                  </a:schemeClr>
                </a:solidFill>
                <a:latin typeface="Courier New Bold"/>
                <a:cs typeface="Courier New Bold"/>
              </a:rPr>
              <a:t>intel</a:t>
            </a:r>
            <a:r>
              <a:rPr lang="en-GB" b="1" dirty="0" smtClean="0">
                <a:solidFill>
                  <a:schemeClr val="accent6">
                    <a:lumMod val="75000"/>
                  </a:schemeClr>
                </a:solidFill>
                <a:latin typeface="Courier New Bold"/>
                <a:cs typeface="Courier New Bold"/>
              </a:rPr>
              <a:t>/&lt;version&gt;/etc/intel64.icd /etc/</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smtClean="0"/>
              <a:t>Matrix multiplication performance </a:t>
            </a:r>
            <a:r>
              <a:rPr lang="en-GB" sz="3100" dirty="0" smtClean="0"/>
              <a:t>(CPU)</a:t>
            </a:r>
            <a:endParaRPr lang="en-GB" sz="3100" dirty="0"/>
          </a:p>
        </p:txBody>
      </p:sp>
      <p:sp>
        <p:nvSpPr>
          <p:cNvPr id="3" name="Content Placeholder 2"/>
          <p:cNvSpPr>
            <a:spLocks noGrp="1"/>
          </p:cNvSpPr>
          <p:nvPr>
            <p:ph idx="1"/>
          </p:nvPr>
        </p:nvSpPr>
        <p:spPr>
          <a:xfrm>
            <a:off x="126787" y="838838"/>
            <a:ext cx="8784976" cy="820688"/>
          </a:xfrm>
        </p:spPr>
        <p:txBody>
          <a:bodyPr>
            <a:normAutofit/>
          </a:bodyPr>
          <a:lstStyle/>
          <a:p>
            <a:r>
              <a:rPr lang="en-GB" sz="2800" dirty="0" smtClean="0"/>
              <a:t>Matrices are stored in global memory.</a:t>
            </a:r>
            <a:endParaRPr lang="en-GB" sz="2800" dirty="0"/>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gridCol w="2291645"/>
              </a:tblGrid>
              <a:tr h="185420">
                <a:tc rowSpan="2">
                  <a:txBody>
                    <a:bodyPr/>
                    <a:lstStyle/>
                    <a:p>
                      <a:r>
                        <a:rPr lang="en-GB" dirty="0" smtClean="0"/>
                        <a:t>Case</a:t>
                      </a:r>
                      <a:endParaRPr lang="en-GB" dirty="0"/>
                    </a:p>
                  </a:txBody>
                  <a:tcPr/>
                </a:tc>
                <a:tc>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a:t>
                      </a:r>
                      <a:r>
                        <a:rPr lang="en-GB" dirty="0" err="1" smtClean="0"/>
                        <a:t>OpenCL</a:t>
                      </a:r>
                      <a:r>
                        <a:rPr lang="en-GB" dirty="0" smtClean="0"/>
                        <a:t>, compiled /O3)</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224.4</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841.5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869.1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1,038.4</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3,984.2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t>Block oriented approach using local (</a:t>
                      </a:r>
                      <a:r>
                        <a:rPr lang="en-US" dirty="0" err="1" smtClean="0"/>
                        <a:t>blksz</a:t>
                      </a:r>
                      <a:r>
                        <a:rPr lang="en-US" dirty="0" smtClean="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7,482.5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Block oriented approach using local (</a:t>
                      </a:r>
                      <a:r>
                        <a:rPr lang="en-US" dirty="0" err="1" smtClean="0"/>
                        <a:t>blksz</a:t>
                      </a:r>
                      <a:r>
                        <a:rPr lang="en-US" dirty="0" smtClean="0"/>
                        <a:t>=</a:t>
                      </a:r>
                      <a:r>
                        <a:rPr lang="en-GB" dirty="0" smtClean="0"/>
                        <a:t>16)</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12,271.3 </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Block oriented approach using local (</a:t>
                      </a:r>
                      <a:r>
                        <a:rPr lang="en-US" dirty="0" err="1" smtClean="0"/>
                        <a:t>blksz</a:t>
                      </a:r>
                      <a:r>
                        <a:rPr lang="en-US" dirty="0" smtClean="0"/>
                        <a:t>=</a:t>
                      </a:r>
                      <a:r>
                        <a:rPr lang="en-GB" dirty="0" smtClean="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16,268.8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Intel MKL SGEMM</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63,780.6</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smtClean="0"/>
              <a:t>Device is Intel® Core™ i5-2520M CPU @2.5 GHz (dual core) Windows 7 64 bit OS,</a:t>
            </a:r>
            <a:br>
              <a:rPr lang="en-GB" sz="1600" dirty="0" smtClean="0"/>
            </a:br>
            <a:r>
              <a:rPr lang="en-GB" sz="1600" dirty="0" smtClean="0"/>
              <a:t>Intel compiler 64 bit version 13.1.1.171, OpenCL SDK 2013, MKL 11.0 update 3.</a:t>
            </a:r>
            <a:endParaRPr lang="en-GB" sz="16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r>
              <a:rPr lang="en-GB" sz="1200" dirty="0" smtClean="0">
                <a:solidFill>
                  <a:srgbClr val="002060"/>
                </a:solidFill>
              </a:rPr>
              <a:t>.</a:t>
            </a:r>
            <a:endParaRPr lang="en-GB" sz="1200" dirty="0">
              <a:solidFill>
                <a:srgbClr val="002060"/>
              </a:solidFill>
            </a:endParaRPr>
          </a:p>
        </p:txBody>
      </p:sp>
    </p:spTree>
    <p:extLst>
      <p:ext uri="{BB962C8B-B14F-4D97-AF65-F5344CB8AC3E}">
        <p14:creationId xmlns:p14="http://schemas.microsoft.com/office/powerpoint/2010/main" val="149864925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blocked matrix multiply</a:t>
            </a:r>
            <a:endParaRPr lang="en-GB" sz="3600" dirty="0"/>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smtClean="0"/>
              <a:t>To understand the effect of changing certain parameters on an </a:t>
            </a:r>
            <a:r>
              <a:rPr lang="en-US" dirty="0" err="1" smtClean="0"/>
              <a:t>optimised</a:t>
            </a:r>
            <a:r>
              <a:rPr lang="en-US" dirty="0" smtClean="0"/>
              <a:t> matrix multiply code.</a:t>
            </a:r>
            <a:endParaRPr lang="en-US" dirty="0"/>
          </a:p>
          <a:p>
            <a:r>
              <a:rPr lang="en-GB" dirty="0" smtClean="0">
                <a:solidFill>
                  <a:schemeClr val="accent2"/>
                </a:solidFill>
              </a:rPr>
              <a:t>Procedure</a:t>
            </a:r>
            <a:r>
              <a:rPr lang="en-GB" dirty="0">
                <a:solidFill>
                  <a:schemeClr val="accent2"/>
                </a:solidFill>
              </a:rPr>
              <a:t>: </a:t>
            </a:r>
          </a:p>
          <a:p>
            <a:pPr lvl="1"/>
            <a:r>
              <a:rPr lang="en-GB" dirty="0" smtClean="0"/>
              <a:t>Start from the provided blocked matrix multiplication program.</a:t>
            </a:r>
          </a:p>
          <a:p>
            <a:pPr lvl="1"/>
            <a:r>
              <a:rPr lang="en-GB" dirty="0" smtClean="0"/>
              <a:t>Measure the performance of the code as provided.</a:t>
            </a:r>
          </a:p>
          <a:p>
            <a:pPr lvl="1"/>
            <a:r>
              <a:rPr lang="en-GB" dirty="0" smtClean="0"/>
              <a:t>Modify parameters such as the block sizes, overall problem size etc. and measure what happens to the performance.</a:t>
            </a:r>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a:t>
            </a:r>
            <a:r>
              <a:rPr lang="en-GB" dirty="0" smtClean="0"/>
              <a:t>Output the runtime and the MFLOPS. What's the highest performance you can achieve?</a:t>
            </a:r>
            <a:endParaRPr lang="en-GB" dirty="0"/>
          </a:p>
        </p:txBody>
      </p:sp>
    </p:spTree>
    <p:extLst>
      <p:ext uri="{BB962C8B-B14F-4D97-AF65-F5344CB8AC3E}">
        <p14:creationId xmlns:p14="http://schemas.microsoft.com/office/powerpoint/2010/main" val="36936136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7</a:t>
            </a:r>
            <a:endParaRPr lang="en-GB" dirty="0">
              <a:solidFill>
                <a:schemeClr val="tx1"/>
              </a:solidFill>
            </a:endParaRPr>
          </a:p>
        </p:txBody>
      </p:sp>
    </p:spTree>
    <p:extLst>
      <p:ext uri="{BB962C8B-B14F-4D97-AF65-F5344CB8AC3E}">
        <p14:creationId xmlns:p14="http://schemas.microsoft.com/office/powerpoint/2010/main" val="143853367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a:t>
            </a:r>
            <a:r>
              <a:rPr lang="en-GB" dirty="0" smtClean="0"/>
              <a:t>The most </a:t>
            </a:r>
            <a:r>
              <a:rPr lang="en-GB" dirty="0"/>
              <a:t>common example is a barrier … i.e. all units of execution “in scope” arrive at the </a:t>
            </a:r>
            <a:r>
              <a:rPr lang="en-GB" dirty="0">
                <a:solidFill>
                  <a:schemeClr val="accent6">
                    <a:lumMod val="75000"/>
                  </a:schemeClr>
                </a:solidFill>
              </a:rPr>
              <a:t>barrier </a:t>
            </a:r>
            <a:r>
              <a:rPr lang="en-GB" dirty="0"/>
              <a:t>before any </a:t>
            </a:r>
            <a:r>
              <a:rPr lang="en-GB" dirty="0" smtClean="0"/>
              <a:t>are allowed to proceed</a:t>
            </a:r>
            <a:r>
              <a:rPr lang="en-GB" dirty="0"/>
              <a:t>.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a:t>
            </a:r>
            <a:r>
              <a:rPr lang="en-GB" dirty="0" smtClean="0"/>
              <a:t>group:</a:t>
            </a:r>
            <a:endParaRPr lang="en-GB" dirty="0"/>
          </a:p>
          <a:p>
            <a:pPr marL="457200" lvl="1" indent="0">
              <a:buNone/>
            </a:pPr>
            <a:r>
              <a:rPr lang="en-GB" sz="3400" b="1" dirty="0" smtClean="0">
                <a:solidFill>
                  <a:schemeClr val="accent2"/>
                </a:solidFill>
                <a:latin typeface="Courier New Bold"/>
              </a:rPr>
              <a:t>void</a:t>
            </a:r>
            <a:r>
              <a:rPr lang="en-GB" sz="3400" b="1" dirty="0" smtClean="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a:t>
            </a:r>
            <a:r>
              <a:rPr lang="en-GB" dirty="0" smtClean="0"/>
              <a:t>flags</a:t>
            </a:r>
          </a:p>
          <a:p>
            <a:pPr marL="457200" lvl="1" indent="0">
              <a:buNone/>
            </a:pPr>
            <a:r>
              <a:rPr lang="en-GB" dirty="0"/>
              <a:t>	</a:t>
            </a:r>
            <a:r>
              <a:rPr lang="en-GB" dirty="0" smtClean="0">
                <a:solidFill>
                  <a:schemeClr val="accent4"/>
                </a:solidFill>
              </a:rPr>
              <a:t>CLK_LOCAL_MEM_FENCE</a:t>
            </a:r>
            <a:r>
              <a:rPr lang="en-GB" dirty="0" smtClean="0"/>
              <a:t> </a:t>
            </a:r>
            <a:r>
              <a:rPr lang="en-GB" dirty="0"/>
              <a:t>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smtClean="0"/>
              <a:t>Between different work</a:t>
            </a:r>
            <a:r>
              <a:rPr lang="en-GB" dirty="0"/>
              <a:t>-</a:t>
            </a:r>
            <a:r>
              <a:rPr lang="en-GB" dirty="0" smtClean="0"/>
              <a:t>groups:</a:t>
            </a:r>
            <a:endParaRPr lang="en-GB" dirty="0"/>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r>
              <a:rPr lang="en-GB" dirty="0" smtClean="0">
                <a:solidFill>
                  <a:schemeClr val="accent4"/>
                </a:solidFill>
              </a:rPr>
              <a:t>!)</a:t>
            </a:r>
          </a:p>
          <a:p>
            <a:pPr lvl="1"/>
            <a:r>
              <a:rPr lang="en-GB" dirty="0" smtClean="0">
                <a:solidFill>
                  <a:schemeClr val="accent2"/>
                </a:solidFill>
              </a:rPr>
              <a:t>Only solution: finish the kernel and start another</a:t>
            </a:r>
            <a:endParaRPr lang="en-GB" dirty="0">
              <a:solidFill>
                <a:schemeClr val="accent2"/>
              </a:solidFill>
            </a:endParaRP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r>
              <a:rPr lang="en-US" dirty="0" smtClean="0">
                <a:solidFill>
                  <a:schemeClr val="accent1"/>
                </a:solidFill>
              </a:rPr>
              <a:t>)</a:t>
            </a:r>
            <a:endParaRPr lang="en-US" dirty="0">
              <a:solidFill>
                <a:schemeClr val="accent1"/>
              </a:solidFill>
            </a:endParaRP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a:t>
            </a:r>
            <a:r>
              <a:rPr lang="en-GB" sz="2400" b="1" dirty="0" err="1" smtClean="0">
                <a:solidFill>
                  <a:schemeClr val="accent2"/>
                </a:solidFill>
                <a:latin typeface="Courier New Bold"/>
              </a:rPr>
              <a:t>nt</a:t>
            </a:r>
            <a:r>
              <a:rPr lang="en-GB" sz="2400" b="1" dirty="0" smtClean="0">
                <a:solidFill>
                  <a:schemeClr val="accent2"/>
                </a:solidFill>
                <a:latin typeface="Courier New Bold"/>
              </a:rPr>
              <a:t> </a:t>
            </a:r>
            <a:r>
              <a:rPr lang="en-GB" sz="2400" b="1" dirty="0" smtClean="0">
                <a:solidFill>
                  <a:schemeClr val="tx2">
                    <a:lumMod val="75000"/>
                  </a:schemeClr>
                </a:solidFill>
                <a:latin typeface="Courier New Bold"/>
              </a:rPr>
              <a:t>reduce</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Ndim</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smtClean="0">
                <a:latin typeface="Courier New Bold"/>
              </a:rPr>
              <a:t>*A)</a:t>
            </a:r>
          </a:p>
          <a:p>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err="1">
                <a:solidFill>
                  <a:schemeClr val="accent1"/>
                </a:solidFill>
                <a:latin typeface="Courier New Bold"/>
              </a:rPr>
              <a:t>int</a:t>
            </a:r>
            <a:r>
              <a:rPr lang="en-GB" sz="2400" b="1" dirty="0" smtClean="0">
                <a:latin typeface="Courier New Bold"/>
              </a:rPr>
              <a:t> sum = 0;</a:t>
            </a:r>
          </a:p>
          <a:p>
            <a:r>
              <a:rPr lang="en-GB" sz="2400" b="1" dirty="0" smtClean="0">
                <a:solidFill>
                  <a:schemeClr val="accent1"/>
                </a:solidFill>
                <a:latin typeface="Courier New Bold"/>
              </a:rPr>
              <a:t>  for </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latin typeface="Courier New Bold"/>
              </a:rPr>
              <a:t> </a:t>
            </a:r>
            <a:r>
              <a:rPr lang="en-GB" sz="2400" b="1" dirty="0" err="1" smtClean="0">
                <a:latin typeface="Courier New Bold"/>
              </a:rPr>
              <a:t>i</a:t>
            </a:r>
            <a:r>
              <a:rPr lang="en-GB" sz="2400" b="1" dirty="0" smtClean="0">
                <a:latin typeface="Courier New Bold"/>
              </a:rPr>
              <a:t> = 0; </a:t>
            </a:r>
            <a:r>
              <a:rPr lang="en-GB" sz="2400" b="1" dirty="0" err="1" smtClean="0">
                <a:latin typeface="Courier New Bold"/>
              </a:rPr>
              <a:t>i</a:t>
            </a:r>
            <a:r>
              <a:rPr lang="en-GB" sz="2400" b="1" dirty="0" smtClean="0">
                <a:latin typeface="Courier New Bold"/>
              </a:rPr>
              <a:t> &lt; </a:t>
            </a:r>
            <a:r>
              <a:rPr lang="en-GB" sz="2400" b="1" dirty="0" err="1" smtClean="0">
                <a:latin typeface="Courier New Bold"/>
              </a:rPr>
              <a:t>Ndim</a:t>
            </a:r>
            <a:r>
              <a:rPr lang="en-GB" sz="2400" b="1" dirty="0" smtClean="0">
                <a:latin typeface="Courier New Bold"/>
              </a:rPr>
              <a:t>; </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sum += A[</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a:solidFill>
                  <a:schemeClr val="accent1"/>
                </a:solidFill>
                <a:latin typeface="Courier New Bold"/>
              </a:rPr>
              <a:t>return</a:t>
            </a:r>
            <a:r>
              <a:rPr lang="en-GB" sz="2400" b="1" dirty="0" smtClean="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a:t>
            </a:r>
            <a:r>
              <a:rPr lang="en-GB" dirty="0" smtClean="0"/>
              <a:t>partial reductions in </a:t>
            </a:r>
            <a:r>
              <a:rPr lang="en-GB" dirty="0"/>
              <a:t>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a:xfrm>
            <a:off x="457200" y="1340768"/>
            <a:ext cx="4040188" cy="639762"/>
          </a:xfrm>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smtClean="0">
                <a:solidFill>
                  <a:schemeClr val="accent2"/>
                </a:solidFill>
                <a:latin typeface="Courier New Bold"/>
              </a:rPr>
              <a:t>static long </a:t>
            </a:r>
            <a:r>
              <a:rPr lang="en-GB" sz="2000" b="1" dirty="0" err="1" smtClean="0">
                <a:latin typeface="Courier New Bold"/>
              </a:rPr>
              <a:t>num_steps</a:t>
            </a:r>
            <a:r>
              <a:rPr lang="en-GB" sz="2000" b="1" dirty="0" smtClean="0">
                <a:latin typeface="Courier New Bold"/>
              </a:rPr>
              <a:t> = 100000;</a:t>
            </a:r>
          </a:p>
          <a:p>
            <a:pPr marL="0" indent="0">
              <a:lnSpc>
                <a:spcPct val="90000"/>
              </a:lnSpc>
              <a:buNone/>
            </a:pPr>
            <a:r>
              <a:rPr lang="en-GB" sz="2000" b="1" dirty="0" smtClean="0">
                <a:solidFill>
                  <a:schemeClr val="accent2"/>
                </a:solidFill>
                <a:latin typeface="Courier New Bold"/>
              </a:rPr>
              <a:t>double</a:t>
            </a:r>
            <a:r>
              <a:rPr lang="en-GB" sz="2000" b="1" dirty="0" smtClean="0">
                <a:latin typeface="Courier New Bold"/>
              </a:rPr>
              <a:t> step;</a:t>
            </a:r>
          </a:p>
          <a:p>
            <a:pPr marL="0" indent="0">
              <a:lnSpc>
                <a:spcPct val="90000"/>
              </a:lnSpc>
              <a:buNone/>
            </a:pPr>
            <a:r>
              <a:rPr lang="en-GB" sz="2000" b="1" dirty="0" smtClean="0">
                <a:solidFill>
                  <a:schemeClr val="accent2"/>
                </a:solidFill>
                <a:latin typeface="Courier New Bold"/>
              </a:rPr>
              <a:t>void</a:t>
            </a:r>
            <a:r>
              <a:rPr lang="en-GB" sz="2000" b="1" dirty="0" smtClean="0">
                <a:latin typeface="Courier New Bold"/>
              </a:rPr>
              <a:t> </a:t>
            </a:r>
            <a:r>
              <a:rPr lang="en-GB" sz="2000" b="1" dirty="0" smtClean="0">
                <a:solidFill>
                  <a:schemeClr val="tx2">
                    <a:lumMod val="75000"/>
                  </a:schemeClr>
                </a:solidFill>
                <a:latin typeface="Courier New Bold"/>
              </a:rPr>
              <a:t>main</a:t>
            </a:r>
            <a:r>
              <a:rPr lang="en-GB" sz="2000" b="1" dirty="0" smtClean="0">
                <a:latin typeface="Courier New Bold"/>
              </a:rPr>
              <a:t>()</a:t>
            </a:r>
          </a:p>
          <a:p>
            <a:pPr marL="0" indent="0">
              <a:lnSpc>
                <a:spcPct val="90000"/>
              </a:lnSpc>
              <a:buNone/>
            </a:pPr>
            <a:r>
              <a:rPr lang="en-GB" sz="2000" b="1" dirty="0" smtClean="0">
                <a:latin typeface="Courier New Bold"/>
              </a:rPr>
              <a:t>{</a:t>
            </a:r>
          </a:p>
          <a:p>
            <a:pPr marL="0" indent="0">
              <a:lnSpc>
                <a:spcPct val="90000"/>
              </a:lnSpc>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a:t>
            </a:r>
            <a:r>
              <a:rPr lang="en-GB" sz="2000" b="1" dirty="0" smtClean="0">
                <a:solidFill>
                  <a:schemeClr val="accent2"/>
                </a:solidFill>
                <a:latin typeface="Courier New Bold"/>
              </a:rPr>
              <a:t>double</a:t>
            </a:r>
            <a:r>
              <a:rPr lang="en-GB" sz="2000" b="1" dirty="0" smtClean="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smtClean="0">
                <a:latin typeface="Courier New Bold"/>
              </a:rPr>
              <a:t>  step = 1.0/(</a:t>
            </a:r>
            <a:r>
              <a:rPr lang="en-GB" sz="2000" b="1" dirty="0">
                <a:solidFill>
                  <a:schemeClr val="accent2"/>
                </a:solidFill>
                <a:latin typeface="Courier New Bold"/>
              </a:rPr>
              <a:t>d</a:t>
            </a:r>
            <a:r>
              <a:rPr lang="en-GB" sz="2000" b="1" dirty="0" smtClean="0">
                <a:solidFill>
                  <a:schemeClr val="accent2"/>
                </a:solidFill>
                <a:latin typeface="Courier New Bold"/>
              </a:rPr>
              <a:t>ouble</a:t>
            </a:r>
            <a:r>
              <a:rPr lang="en-GB" sz="2000" b="1" dirty="0" smtClean="0">
                <a:latin typeface="Courier New Bold"/>
              </a:rPr>
              <a:t>) </a:t>
            </a:r>
            <a:r>
              <a:rPr lang="en-GB" sz="2000" b="1" dirty="0" err="1" smtClean="0">
                <a:latin typeface="Courier New Bold"/>
              </a:rPr>
              <a:t>num_steps</a:t>
            </a:r>
            <a:r>
              <a:rPr lang="en-GB" sz="2000" b="1" dirty="0" smtClean="0">
                <a:latin typeface="Courier New Bold"/>
              </a:rPr>
              <a:t>;</a:t>
            </a:r>
          </a:p>
          <a:p>
            <a:pPr marL="0" indent="0">
              <a:lnSpc>
                <a:spcPct val="90000"/>
              </a:lnSpc>
              <a:buNone/>
            </a:pPr>
            <a:endParaRPr lang="en-GB" sz="2000" b="1" dirty="0" smtClean="0">
              <a:latin typeface="Courier New Bold"/>
            </a:endParaRPr>
          </a:p>
          <a:p>
            <a:pPr marL="0" indent="0">
              <a:lnSpc>
                <a:spcPct val="90000"/>
              </a:lnSpc>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err="1" smtClean="0">
                <a:latin typeface="Courier New Bold"/>
              </a:rPr>
              <a:t>num_steps</a:t>
            </a:r>
            <a:r>
              <a:rPr lang="en-GB" sz="2000" b="1" dirty="0" smtClean="0">
                <a:latin typeface="Courier New Bold"/>
              </a:rPr>
              <a:t>; </a:t>
            </a:r>
            <a:r>
              <a:rPr lang="en-GB" sz="2000" b="1" dirty="0" err="1" smtClean="0">
                <a:latin typeface="Courier New Bold"/>
              </a:rPr>
              <a:t>i</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x = (i+0.5)*step;</a:t>
            </a:r>
          </a:p>
          <a:p>
            <a:pPr marL="0" indent="0">
              <a:lnSpc>
                <a:spcPct val="90000"/>
              </a:lnSpc>
              <a:buNone/>
            </a:pPr>
            <a:r>
              <a:rPr lang="en-GB" sz="2000" b="1" dirty="0">
                <a:latin typeface="Courier New Bold"/>
              </a:rPr>
              <a:t> </a:t>
            </a:r>
            <a:r>
              <a:rPr lang="en-GB" sz="2000" b="1" dirty="0" smtClean="0">
                <a:latin typeface="Courier New Bold"/>
              </a:rPr>
              <a:t>   sum = sum + 4.0/(1.0+x*x);</a:t>
            </a:r>
          </a:p>
          <a:p>
            <a:pPr marL="0" indent="0">
              <a:lnSpc>
                <a:spcPct val="90000"/>
              </a:lnSpc>
              <a:buNone/>
            </a:pPr>
            <a:r>
              <a:rPr lang="en-GB" sz="2000" b="1" dirty="0">
                <a:latin typeface="Courier New Bold"/>
              </a:rPr>
              <a:t> </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pi = step * sum;</a:t>
            </a:r>
          </a:p>
          <a:p>
            <a:pPr marL="0" indent="0">
              <a:lnSpc>
                <a:spcPct val="90000"/>
              </a:lnSpc>
              <a:buNone/>
            </a:pPr>
            <a:r>
              <a:rPr lang="en-GB" sz="2000" b="1" dirty="0">
                <a:latin typeface="Courier New Bold"/>
              </a:rPr>
              <a:t>}</a:t>
            </a:r>
            <a:endParaRPr lang="en-GB" sz="2000" b="1" dirty="0" smtClean="0">
              <a:latin typeface="Courier New Bold"/>
            </a:endParaRPr>
          </a:p>
        </p:txBody>
      </p:sp>
    </p:spTree>
    <p:extLst>
      <p:ext uri="{BB962C8B-B14F-4D97-AF65-F5344CB8AC3E}">
        <p14:creationId xmlns:p14="http://schemas.microsoft.com/office/powerpoint/2010/main" val="28088946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8: The Pi program</a:t>
            </a:r>
            <a:endParaRPr lang="en-GB" sz="3600" dirty="0"/>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a:t>
            </a:r>
            <a:r>
              <a:rPr lang="en-GB" dirty="0" smtClean="0"/>
              <a:t>C kernel </a:t>
            </a:r>
            <a:r>
              <a:rPr lang="en-GB" dirty="0"/>
              <a:t>programming language</a:t>
            </a:r>
          </a:p>
          <a:p>
            <a:r>
              <a:rPr lang="en-GB" dirty="0" smtClean="0">
                <a:solidFill>
                  <a:schemeClr val="accent2"/>
                </a:solidFill>
              </a:rPr>
              <a:t>Procedure</a:t>
            </a:r>
            <a:r>
              <a:rPr lang="en-GB" dirty="0">
                <a:solidFill>
                  <a:schemeClr val="accent2"/>
                </a:solidFill>
              </a:rPr>
              <a:t>: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a:t>
            </a:r>
            <a:r>
              <a:rPr lang="en-GB" dirty="0" smtClean="0"/>
              <a:t>reduction</a:t>
            </a:r>
          </a:p>
          <a:p>
            <a:pPr lvl="1"/>
            <a:r>
              <a:rPr lang="en-GB" dirty="0" smtClean="0"/>
              <a:t>Reduction examples are included in AMD and </a:t>
            </a:r>
            <a:r>
              <a:rPr lang="en-GB" dirty="0" err="1" smtClean="0"/>
              <a:t>Nvidia's</a:t>
            </a:r>
            <a:r>
              <a:rPr lang="en-GB" dirty="0" smtClean="0"/>
              <a:t> OpenCL SDKs</a:t>
            </a:r>
            <a:endParaRPr lang="en-GB" dirty="0"/>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a:t>
            </a:r>
            <a:r>
              <a:rPr lang="en-GB" dirty="0" smtClean="0">
                <a:solidFill>
                  <a:schemeClr val="tx2"/>
                </a:solidFill>
              </a:rPr>
              <a:t>loop, </a:t>
            </a:r>
            <a:r>
              <a:rPr lang="en-GB" dirty="0">
                <a:solidFill>
                  <a:schemeClr val="tx2"/>
                </a:solidFill>
              </a:rPr>
              <a:t>i.e. don’t create one work-item per loop iteration. </a:t>
            </a:r>
            <a:r>
              <a:rPr lang="en-GB" dirty="0" smtClean="0">
                <a:solidFill>
                  <a:schemeClr val="tx2"/>
                </a:solidFill>
              </a:rPr>
              <a:t>To </a:t>
            </a:r>
            <a:r>
              <a:rPr lang="en-GB" dirty="0">
                <a:solidFill>
                  <a:schemeClr val="tx2"/>
                </a:solidFill>
              </a:rPr>
              <a:t>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Setting up with Intel® Xeon Phi™</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Intel® Xeon Phi™ coprocessor are specialist processor only found in dedicated HPC clusters.</a:t>
            </a:r>
          </a:p>
          <a:p>
            <a:r>
              <a:rPr lang="en-GB" dirty="0" smtClean="0"/>
              <a:t>As such, we expect most users will be using them in a server environment set up by someone else – hence we wont discusses setting up OpenCL on the Intel® Xeon Phi™ coprocessor in these slides</a:t>
            </a:r>
          </a:p>
          <a:p>
            <a:r>
              <a:rPr lang="en-GB" dirty="0" smtClean="0"/>
              <a:t>Once installed, they're very easy to target with OpenCL</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NVIDIA GPUs</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smtClean="0"/>
              <a:t>Blacklist the open source driver (IMPORTANT)</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nano</a:t>
            </a:r>
            <a:r>
              <a:rPr lang="en-GB" b="1" dirty="0" smtClean="0">
                <a:solidFill>
                  <a:schemeClr val="accent6">
                    <a:lumMod val="75000"/>
                  </a:schemeClr>
                </a:solidFill>
                <a:latin typeface="Courier New Bold"/>
                <a:cs typeface="Courier New Bold"/>
              </a:rPr>
              <a:t> /etc/</a:t>
            </a:r>
            <a:r>
              <a:rPr lang="en-GB" b="1" dirty="0" err="1" smtClean="0">
                <a:solidFill>
                  <a:schemeClr val="accent6">
                    <a:lumMod val="75000"/>
                  </a:schemeClr>
                </a:solidFill>
                <a:latin typeface="Courier New Bold"/>
                <a:cs typeface="Courier New Bold"/>
              </a:rPr>
              <a:t>modprobe.d</a:t>
            </a:r>
            <a:r>
              <a:rPr lang="en-GB" b="1" dirty="0" smtClean="0">
                <a:solidFill>
                  <a:schemeClr val="accent6">
                    <a:lumMod val="75000"/>
                  </a:schemeClr>
                </a:solidFill>
                <a:latin typeface="Courier New Bold"/>
                <a:cs typeface="Courier New Bold"/>
              </a:rPr>
              <a:t>/</a:t>
            </a:r>
            <a:r>
              <a:rPr lang="en-GB" b="1" dirty="0" err="1" smtClean="0">
                <a:solidFill>
                  <a:schemeClr val="accent6">
                    <a:lumMod val="75000"/>
                  </a:schemeClr>
                </a:solidFill>
                <a:latin typeface="Courier New Bold"/>
                <a:cs typeface="Courier New Bold"/>
              </a:rPr>
              <a:t>blacklist.conf</a:t>
            </a:r>
            <a:endParaRPr lang="en-GB" b="1" dirty="0" smtClean="0">
              <a:solidFill>
                <a:schemeClr val="accent6">
                  <a:lumMod val="75000"/>
                </a:schemeClr>
              </a:solidFill>
              <a:latin typeface="Courier New Bold"/>
              <a:cs typeface="Courier New Bold"/>
            </a:endParaRPr>
          </a:p>
          <a:p>
            <a:pPr lvl="1"/>
            <a:r>
              <a:rPr lang="en-GB" dirty="0" smtClean="0"/>
              <a:t>Add the line: blacklist nouveau</a:t>
            </a:r>
          </a:p>
          <a:p>
            <a:r>
              <a:rPr lang="en-GB" dirty="0" smtClean="0"/>
              <a:t>Install some dependencies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-header-generic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NVIDIA driver from their website and unpack the download</a:t>
            </a:r>
          </a:p>
          <a:p>
            <a:r>
              <a:rPr lang="en-GB" dirty="0" smtClean="0"/>
              <a:t>In a virtual terminal (Ctrl+Alt+F1), stop the windows manager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service </a:t>
            </a:r>
            <a:r>
              <a:rPr lang="en-GB" b="1" dirty="0" err="1" smtClean="0">
                <a:solidFill>
                  <a:schemeClr val="accent6">
                    <a:lumMod val="75000"/>
                  </a:schemeClr>
                </a:solidFill>
                <a:latin typeface="Courier New Bold"/>
                <a:cs typeface="Courier New Bold"/>
              </a:rPr>
              <a:t>lightdm</a:t>
            </a:r>
            <a:r>
              <a:rPr lang="en-GB" b="1" dirty="0" smtClean="0">
                <a:solidFill>
                  <a:schemeClr val="accent6">
                    <a:lumMod val="75000"/>
                  </a:schemeClr>
                </a:solidFill>
                <a:latin typeface="Courier New Bold"/>
                <a:cs typeface="Courier New Bold"/>
              </a:rPr>
              <a:t> stop</a:t>
            </a:r>
          </a:p>
          <a:p>
            <a:r>
              <a:rPr lang="en-GB" dirty="0" smtClean="0"/>
              <a:t>Give the script run permissions then run it</a:t>
            </a:r>
          </a:p>
          <a:p>
            <a:pPr lvl="1"/>
            <a:r>
              <a:rPr lang="en-GB" b="1" dirty="0" err="1" smtClean="0">
                <a:solidFill>
                  <a:schemeClr val="accent6">
                    <a:lumMod val="75000"/>
                  </a:schemeClr>
                </a:solidFill>
                <a:latin typeface="Courier New Bold"/>
                <a:cs typeface="Courier New Bold"/>
              </a:rPr>
              <a:t>chmod</a:t>
            </a:r>
            <a:r>
              <a:rPr lang="en-GB" b="1" dirty="0" smtClean="0">
                <a:solidFill>
                  <a:schemeClr val="accent6">
                    <a:lumMod val="75000"/>
                  </a:schemeClr>
                </a:solidFill>
                <a:latin typeface="Courier New Bold"/>
                <a:cs typeface="Courier New Bold"/>
              </a:rPr>
              <a:t> +x *.run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./*.run</a:t>
            </a:r>
          </a:p>
          <a:p>
            <a:r>
              <a:rPr lang="en-GB" dirty="0" smtClean="0"/>
              <a:t>The pre-install test will fail – this is OK!</a:t>
            </a:r>
          </a:p>
          <a:p>
            <a:r>
              <a:rPr lang="en-GB" dirty="0" smtClean="0"/>
              <a:t>Say yes to DKMS, 32-bit GL libraries and to update your X </a:t>
            </a:r>
            <a:r>
              <a:rPr lang="en-GB" dirty="0" err="1" smtClean="0"/>
              <a:t>config</a:t>
            </a:r>
            <a:endParaRPr lang="en-GB" dirty="0" smtClean="0"/>
          </a:p>
          <a:p>
            <a:r>
              <a:rPr lang="en-GB" dirty="0" smtClean="0"/>
              <a:t>Reboot!</a:t>
            </a:r>
            <a:endParaRPr lang="en-GB" dirty="0"/>
          </a:p>
        </p:txBody>
      </p:sp>
    </p:spTree>
    <p:extLst>
      <p:ext uri="{BB962C8B-B14F-4D97-AF65-F5344CB8AC3E}">
        <p14:creationId xmlns:p14="http://schemas.microsoft.com/office/powerpoint/2010/main" val="2203846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Installing </a:t>
            </a:r>
            <a:r>
              <a:rPr lang="en-GB" dirty="0" err="1" smtClean="0"/>
              <a:t>pyopencl</a:t>
            </a:r>
            <a:endParaRPr lang="en-GB" dirty="0"/>
          </a:p>
        </p:txBody>
      </p:sp>
      <p:sp>
        <p:nvSpPr>
          <p:cNvPr id="3" name="Content Placeholder 2"/>
          <p:cNvSpPr>
            <a:spLocks noGrp="1"/>
          </p:cNvSpPr>
          <p:nvPr>
            <p:ph idx="1"/>
          </p:nvPr>
        </p:nvSpPr>
        <p:spPr/>
        <p:txBody>
          <a:bodyPr/>
          <a:lstStyle/>
          <a:p>
            <a:r>
              <a:rPr lang="en-GB" dirty="0" smtClean="0"/>
              <a:t>Make sure you have python installed</a:t>
            </a:r>
          </a:p>
          <a:p>
            <a:r>
              <a:rPr lang="en-GB" dirty="0" smtClean="0"/>
              <a:t>Install the </a:t>
            </a:r>
            <a:r>
              <a:rPr lang="en-GB" dirty="0" err="1" smtClean="0"/>
              <a:t>numpy</a:t>
            </a:r>
            <a:r>
              <a:rPr lang="en-GB" dirty="0" smtClean="0"/>
              <a:t> library</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python-</a:t>
            </a:r>
            <a:r>
              <a:rPr lang="en-GB" b="1" dirty="0" err="1" smtClean="0">
                <a:solidFill>
                  <a:schemeClr val="accent6">
                    <a:lumMod val="75000"/>
                  </a:schemeClr>
                </a:solidFill>
                <a:latin typeface="Courier New Bold"/>
                <a:cs typeface="Courier New Bold"/>
              </a:rPr>
              <a:t>numpy</a:t>
            </a:r>
            <a:endParaRPr lang="en-GB" b="1" dirty="0" smtClean="0">
              <a:solidFill>
                <a:schemeClr val="accent6">
                  <a:lumMod val="75000"/>
                </a:schemeClr>
              </a:solidFill>
              <a:latin typeface="Courier New Bold"/>
              <a:cs typeface="Courier New Bold"/>
            </a:endParaRPr>
          </a:p>
          <a:p>
            <a:r>
              <a:rPr lang="en-GB" dirty="0" smtClean="0"/>
              <a:t>Download the latest version from the </a:t>
            </a:r>
            <a:r>
              <a:rPr lang="en-GB" dirty="0" err="1" smtClean="0"/>
              <a:t>pyopencl</a:t>
            </a:r>
            <a:r>
              <a:rPr lang="en-GB" dirty="0" smtClean="0"/>
              <a:t> website</a:t>
            </a:r>
          </a:p>
          <a:p>
            <a:pPr lvl="1"/>
            <a:r>
              <a:rPr lang="en-GB" dirty="0" smtClean="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smtClean="0"/>
              <a:t>Run to install as a local package</a:t>
            </a:r>
          </a:p>
          <a:p>
            <a:pPr lvl="1"/>
            <a:r>
              <a:rPr lang="en-GB" b="1" dirty="0" smtClean="0">
                <a:solidFill>
                  <a:schemeClr val="accent6">
                    <a:lumMod val="75000"/>
                  </a:schemeClr>
                </a:solidFill>
                <a:latin typeface="Courier New Bold"/>
                <a:cs typeface="Courier New Bold"/>
              </a:rPr>
              <a:t>python setup.py install --user</a:t>
            </a:r>
            <a:endParaRPr lang="en-GB" b="1" dirty="0">
              <a:solidFill>
                <a:schemeClr val="accent6">
                  <a:lumMod val="75000"/>
                </a:schemeClr>
              </a:solidFill>
              <a:latin typeface="Courier New Bold"/>
              <a:cs typeface="Courier New Bo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C/C++ linking (</a:t>
            </a:r>
            <a:r>
              <a:rPr lang="en-GB" dirty="0" err="1" smtClean="0"/>
              <a:t>gcc</a:t>
            </a:r>
            <a:r>
              <a:rPr lang="en-GB" dirty="0" smtClean="0"/>
              <a:t>/g++)</a:t>
            </a:r>
            <a:endParaRPr lang="en-GB" dirty="0"/>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smtClean="0"/>
              <a:t>In order to compile your OpenCL program you must tell the compiler to use the OpenCL library with the flag: </a:t>
            </a:r>
            <a:r>
              <a:rPr lang="en-GB" b="1" dirty="0" smtClean="0">
                <a:solidFill>
                  <a:schemeClr val="accent6">
                    <a:lumMod val="75000"/>
                  </a:schemeClr>
                </a:solidFill>
                <a:latin typeface="Courier New Bold"/>
                <a:cs typeface="Courier New Bold"/>
              </a:rPr>
              <a:t>–l OpenCL</a:t>
            </a:r>
          </a:p>
          <a:p>
            <a:pPr>
              <a:lnSpc>
                <a:spcPct val="110000"/>
              </a:lnSpc>
            </a:pPr>
            <a:r>
              <a:rPr lang="en-GB" dirty="0" smtClean="0"/>
              <a:t>If the compiler cannot find the OpenCL header files (it should do) you must specify the location of the CL/ folder with the </a:t>
            </a:r>
            <a:r>
              <a:rPr lang="en-GB" b="1" dirty="0" smtClean="0">
                <a:solidFill>
                  <a:schemeClr val="accent6">
                    <a:lumMod val="75000"/>
                  </a:schemeClr>
                </a:solidFill>
                <a:latin typeface="Courier New Bold"/>
                <a:cs typeface="Courier New Bold"/>
              </a:rPr>
              <a:t>–I</a:t>
            </a:r>
            <a:r>
              <a:rPr lang="en-GB" b="1" dirty="0" smtClean="0">
                <a:solidFill>
                  <a:schemeClr val="accent6">
                    <a:lumMod val="75000"/>
                  </a:schemeClr>
                </a:solidFill>
              </a:rPr>
              <a:t> </a:t>
            </a:r>
            <a:r>
              <a:rPr lang="en-GB" dirty="0" smtClean="0"/>
              <a:t>(capital “</a:t>
            </a:r>
            <a:r>
              <a:rPr lang="en-GB" dirty="0" err="1" smtClean="0"/>
              <a:t>i</a:t>
            </a:r>
            <a:r>
              <a:rPr lang="en-GB" dirty="0" smtClean="0"/>
              <a:t>”) flag</a:t>
            </a:r>
          </a:p>
          <a:p>
            <a:pPr>
              <a:lnSpc>
                <a:spcPct val="110000"/>
              </a:lnSpc>
            </a:pPr>
            <a:r>
              <a:rPr lang="en-GB" dirty="0" smtClean="0"/>
              <a:t>If the linker cannot find the OpenCL runtime libraries (it should do) you must specify the location of the lib file with the </a:t>
            </a:r>
            <a:r>
              <a:rPr lang="en-GB" b="1" dirty="0" smtClean="0">
                <a:solidFill>
                  <a:schemeClr val="accent6">
                    <a:lumMod val="75000"/>
                  </a:schemeClr>
                </a:solidFill>
                <a:latin typeface="Courier New Bold"/>
                <a:cs typeface="Courier New Bold"/>
              </a:rPr>
              <a:t>–L</a:t>
            </a:r>
            <a:r>
              <a:rPr lang="en-GB" b="1" dirty="0" smtClean="0">
                <a:solidFill>
                  <a:schemeClr val="accent6">
                    <a:lumMod val="75000"/>
                  </a:schemeClr>
                </a:solidFill>
              </a:rPr>
              <a:t> </a:t>
            </a:r>
            <a:r>
              <a:rPr lang="en-GB" dirty="0" smtClean="0"/>
              <a:t>flag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Installable Client Driver (ICD)</a:t>
            </a:r>
            <a:endParaRPr lang="en-GB" dirty="0"/>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smtClean="0"/>
              <a:t>The </a:t>
            </a:r>
            <a:r>
              <a:rPr lang="en-GB" smtClean="0"/>
              <a:t>ICD allows </a:t>
            </a:r>
            <a:r>
              <a:rPr lang="en-GB" dirty="0" smtClean="0"/>
              <a:t>you to choose between different OpenCL Platforms on a single machine</a:t>
            </a:r>
          </a:p>
          <a:p>
            <a:pPr lvl="1"/>
            <a:r>
              <a:rPr lang="en-GB" dirty="0" smtClean="0"/>
              <a:t>I.e. run kernels on your CPU and an accelerator (GPU), or switching between Intel and AMD OpenCL implementations for the CPU</a:t>
            </a:r>
          </a:p>
          <a:p>
            <a:r>
              <a:rPr lang="en-GB" dirty="0" smtClean="0"/>
              <a:t>This means you can link your program against one OpenCL implementation, but run your code on a different one</a:t>
            </a:r>
          </a:p>
          <a:p>
            <a:r>
              <a:rPr lang="en-GB" dirty="0" smtClean="0"/>
              <a:t>The ICD Loader works out which runtime library to send your API calls to on your behalf so you don’t usually have to worry about this!</a:t>
            </a:r>
          </a:p>
          <a:p>
            <a:pPr lvl="1"/>
            <a:r>
              <a:rPr lang="en-GB" dirty="0" smtClean="0"/>
              <a:t>When installing OpenCL it will usually put a file in /</a:t>
            </a:r>
            <a:r>
              <a:rPr lang="en-GB" dirty="0" err="1" smtClean="0"/>
              <a:t>etc</a:t>
            </a:r>
            <a:r>
              <a:rPr lang="en-GB" dirty="0" smtClean="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smtClean="0">
                <a:latin typeface="Calibri" charset="0"/>
                <a:ea typeface="ＭＳ Ｐゴシック" charset="0"/>
                <a:cs typeface="ＭＳ Ｐゴシック" charset="0"/>
              </a:rPr>
              <a:t>Simon McIntosh-Smith</a:t>
            </a:r>
            <a:endParaRPr lang="en-GB" dirty="0">
              <a:latin typeface="Calibri" charset="0"/>
              <a:ea typeface="ＭＳ Ｐゴシック" charset="0"/>
              <a:cs typeface="ＭＳ Ｐゴシック" charset="0"/>
            </a:endParaRPr>
          </a:p>
        </p:txBody>
      </p:sp>
      <p:sp>
        <p:nvSpPr>
          <p:cNvPr id="3" name="Content Placeholder 2"/>
          <p:cNvSpPr>
            <a:spLocks noGrp="1"/>
          </p:cNvSpPr>
          <p:nvPr>
            <p:ph idx="4294967295"/>
          </p:nvPr>
        </p:nvSpPr>
        <p:spPr>
          <a:xfrm>
            <a:off x="2057400" y="1085557"/>
            <a:ext cx="7086600" cy="5772444"/>
          </a:xfrm>
        </p:spPr>
        <p:txBody>
          <a:bodyPr>
            <a:normAutofit lnSpcReduction="10000"/>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a:t>
            </a:r>
            <a:r>
              <a:rPr lang="en-GB" sz="2700" dirty="0" smtClean="0">
                <a:latin typeface="Calibri" charset="0"/>
                <a:ea typeface="ＭＳ Ｐゴシック" charset="0"/>
                <a:cs typeface="ＭＳ Ｐゴシック" charset="0"/>
              </a:rPr>
              <a:t>GPGPU, a many</a:t>
            </a:r>
            <a:r>
              <a:rPr lang="en-GB" sz="2700" dirty="0">
                <a:latin typeface="Calibri" charset="0"/>
                <a:ea typeface="ＭＳ Ｐゴシック" charset="0"/>
                <a:cs typeface="ＭＳ Ｐゴシック" charset="0"/>
              </a:rPr>
              <a:t>-core general purpose graphics </a:t>
            </a:r>
            <a:r>
              <a:rPr lang="en-GB" sz="2700" dirty="0" smtClean="0">
                <a:latin typeface="Calibri" charset="0"/>
                <a:ea typeface="ＭＳ Ｐゴシック" charset="0"/>
                <a:cs typeface="ＭＳ Ｐゴシック" charset="0"/>
              </a:rPr>
              <a:t>processor</a:t>
            </a:r>
            <a:endParaRPr lang="en-GB" sz="2700" dirty="0">
              <a:latin typeface="Calibri" charset="0"/>
              <a:ea typeface="ＭＳ Ｐゴシック" charset="0"/>
              <a:cs typeface="ＭＳ Ｐゴシック" charset="0"/>
            </a:endParaRP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a:t>
            </a:r>
            <a:r>
              <a:rPr lang="en-GB" sz="2700" dirty="0" smtClean="0">
                <a:latin typeface="Calibri" charset="0"/>
                <a:ea typeface="ＭＳ Ｐゴシック" charset="0"/>
                <a:cs typeface="ＭＳ Ｐゴシック" charset="0"/>
              </a:rPr>
              <a:t>Computing. Member of OpenCL standards body, Khronos, involved in running the UK's national HPC service</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138818"/>
            <a:ext cx="1447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53875"/>
            <a:ext cx="592137"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226080"/>
            <a:ext cx="1574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2" name="Picture 11" descr="uob_hpc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16" y="5015926"/>
            <a:ext cx="1498183" cy="482996"/>
          </a:xfrm>
          <a:prstGeom prst="rect">
            <a:avLst/>
          </a:prstGeom>
        </p:spPr>
      </p:pic>
    </p:spTree>
    <p:extLst>
      <p:ext uri="{BB962C8B-B14F-4D97-AF65-F5344CB8AC3E}">
        <p14:creationId xmlns:p14="http://schemas.microsoft.com/office/powerpoint/2010/main" val="135238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overview of OpenCL</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2</a:t>
            </a:r>
            <a:endParaRPr lang="en-GB" dirty="0">
              <a:solidFill>
                <a:schemeClr val="tx1"/>
              </a:solidFill>
            </a:endParaRPr>
          </a:p>
        </p:txBody>
      </p:sp>
    </p:spTree>
    <p:extLst>
      <p:ext uri="{BB962C8B-B14F-4D97-AF65-F5344CB8AC3E}">
        <p14:creationId xmlns:p14="http://schemas.microsoft.com/office/powerpoint/2010/main" val="27754421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Heterogeneous world</a:t>
            </a:r>
            <a:endParaRPr lang="en-GB" dirty="0"/>
          </a:p>
        </p:txBody>
      </p:sp>
      <p:sp>
        <p:nvSpPr>
          <p:cNvPr id="4" name="Text Placeholder 3"/>
          <p:cNvSpPr>
            <a:spLocks noGrp="1"/>
          </p:cNvSpPr>
          <p:nvPr>
            <p:ph type="body" idx="1"/>
          </p:nvPr>
        </p:nvSpPr>
        <p:spPr>
          <a:xfrm>
            <a:off x="251520" y="5229200"/>
            <a:ext cx="8496944" cy="1287834"/>
          </a:xfrm>
        </p:spPr>
        <p:txBody>
          <a:bodyPr>
            <a:normAutofit/>
          </a:bodyPr>
          <a:lstStyle/>
          <a:p>
            <a:r>
              <a:rPr lang="en-GB" dirty="0" smtClean="0"/>
              <a:t>OpenCL lets Programmers write a single </a:t>
            </a:r>
            <a:r>
              <a:rPr lang="en-GB" u="sng" dirty="0" smtClean="0">
                <a:solidFill>
                  <a:srgbClr val="0000FF"/>
                </a:solidFill>
              </a:rPr>
              <a:t>portable</a:t>
            </a:r>
            <a:r>
              <a:rPr lang="en-GB" dirty="0" smtClean="0">
                <a:solidFill>
                  <a:srgbClr val="0000FF"/>
                </a:solidFill>
              </a:rPr>
              <a:t> </a:t>
            </a:r>
            <a:r>
              <a:rPr lang="en-GB" dirty="0" smtClean="0"/>
              <a:t>program that uses </a:t>
            </a:r>
            <a:r>
              <a:rPr lang="en-GB" u="sng" dirty="0" smtClean="0">
                <a:solidFill>
                  <a:srgbClr val="0000FF"/>
                </a:solidFill>
              </a:rPr>
              <a:t>ALL</a:t>
            </a:r>
            <a:r>
              <a:rPr lang="en-GB" dirty="0" smtClean="0">
                <a:solidFill>
                  <a:srgbClr val="0000FF"/>
                </a:solidFill>
              </a:rPr>
              <a:t> </a:t>
            </a:r>
            <a:r>
              <a:rPr lang="en-GB" dirty="0" smtClean="0"/>
              <a:t>resources in the heterogeneous platform</a:t>
            </a:r>
            <a:endParaRPr lang="en-GB" dirty="0"/>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smtClean="0"/>
              <a:t>A modern computing platform includes:</a:t>
            </a:r>
          </a:p>
          <a:p>
            <a:r>
              <a:rPr lang="en-GB" sz="2800" dirty="0" smtClean="0"/>
              <a:t>One or more CPUs</a:t>
            </a:r>
          </a:p>
          <a:p>
            <a:r>
              <a:rPr lang="en-GB" sz="2800" dirty="0" smtClean="0"/>
              <a:t>One of more GPUs</a:t>
            </a:r>
          </a:p>
          <a:p>
            <a:r>
              <a:rPr lang="en-GB" sz="2800" dirty="0" smtClean="0"/>
              <a:t>DSP processors</a:t>
            </a:r>
          </a:p>
          <a:p>
            <a:r>
              <a:rPr lang="en-GB" sz="2800" dirty="0" smtClean="0"/>
              <a:t>Accelerators</a:t>
            </a:r>
          </a:p>
          <a:p>
            <a:r>
              <a:rPr lang="en-GB" sz="2800" dirty="0" smtClean="0"/>
              <a:t>… other?</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smtClean="0"/>
              <a:t>E.g. Samsung® </a:t>
            </a:r>
            <a:r>
              <a:rPr lang="en-GB" sz="2800" dirty="0" err="1" smtClean="0"/>
              <a:t>Exynos</a:t>
            </a:r>
            <a:r>
              <a:rPr lang="en-GB" sz="2800" dirty="0" smtClean="0"/>
              <a:t> 5:</a:t>
            </a:r>
          </a:p>
          <a:p>
            <a:r>
              <a:rPr lang="en-GB" sz="2800" dirty="0" smtClean="0"/>
              <a:t>Dual core ARM A15 1.7GHz,  Mali T604 GPU</a:t>
            </a:r>
          </a:p>
          <a:p>
            <a:pPr marL="0" indent="0">
              <a:buNone/>
            </a:pPr>
            <a:r>
              <a:rPr lang="en-GB" sz="2800" dirty="0" smtClean="0">
                <a:solidFill>
                  <a:srgbClr val="FF6600"/>
                </a:solidFill>
              </a:rPr>
              <a:t>E.g. Intel XXX with IRIS</a:t>
            </a:r>
            <a:endParaRPr lang="en-GB" sz="2800" dirty="0">
              <a:solidFill>
                <a:srgbClr val="FF6600"/>
              </a:solidFill>
            </a:endParaRP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Microprocessor trends</a:t>
            </a:r>
            <a:endParaRPr lang="en-GB" dirty="0"/>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smtClean="0"/>
              <a:t>Individual processors have many (possibly heterogeneous) cores.</a:t>
            </a:r>
            <a:endParaRPr lang="en-GB" sz="2400" dirty="0"/>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smtClean="0"/>
              <a:t>The Heterogeneous many-core challenge:</a:t>
            </a:r>
          </a:p>
          <a:p>
            <a:pPr marL="0" indent="0">
              <a:buFont typeface="Arial"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61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K40</a:t>
            </a:r>
            <a:endParaRPr lang="en-GB" sz="2400" dirty="0">
              <a:solidFill>
                <a:schemeClr val="accent4">
                  <a:lumMod val="50000"/>
                </a:schemeClr>
              </a:solidFill>
            </a:endParaRP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AMD® Tahiti</a:t>
            </a:r>
            <a:endParaRPr lang="en-GB" sz="2400" dirty="0">
              <a:solidFill>
                <a:schemeClr val="accent4">
                  <a:lumMod val="50000"/>
                </a:schemeClr>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smtClean="0">
                <a:solidFill>
                  <a:schemeClr val="accent4">
                    <a:lumMod val="50000"/>
                  </a:schemeClr>
                </a:solidFill>
              </a:rPr>
              <a:t>Intel® Xeon Phi™ coprocessor</a:t>
            </a:r>
            <a:endParaRPr lang="en-GB" sz="2400" dirty="0">
              <a:solidFill>
                <a:schemeClr val="accent4">
                  <a:lumMod val="50000"/>
                </a:schemeClr>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9997" y="2060848"/>
            <a:ext cx="2164752" cy="2008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318237" y="2492896"/>
            <a:ext cx="2448272" cy="1200329"/>
          </a:xfrm>
          <a:prstGeom prst="rect">
            <a:avLst/>
          </a:prstGeom>
          <a:noFill/>
        </p:spPr>
        <p:txBody>
          <a:bodyPr wrap="square" rtlCol="0">
            <a:spAutoFit/>
          </a:bodyPr>
          <a:lstStyle/>
          <a:p>
            <a:pPr algn="ctr"/>
            <a:r>
              <a:rPr lang="en-GB" sz="2400" b="1" dirty="0" smtClean="0">
                <a:solidFill>
                  <a:schemeClr val="bg1"/>
                </a:solidFill>
              </a:rPr>
              <a:t>32 cores</a:t>
            </a:r>
          </a:p>
          <a:p>
            <a:pPr algn="ctr"/>
            <a:r>
              <a:rPr lang="en-GB" sz="2400" b="1" dirty="0" smtClean="0">
                <a:solidFill>
                  <a:schemeClr val="bg1"/>
                </a:solidFill>
              </a:rPr>
              <a:t>16 wide SIMD</a:t>
            </a:r>
          </a:p>
          <a:p>
            <a:pPr algn="ctr"/>
            <a:endParaRPr lang="en-GB" sz="2400" b="1" dirty="0">
              <a:solidFill>
                <a:schemeClr val="bg1"/>
              </a:solidFill>
            </a:endParaRPr>
          </a:p>
        </p:txBody>
      </p:sp>
      <p:pic>
        <p:nvPicPr>
          <p:cNvPr id="2" name="Picture 1"/>
          <p:cNvPicPr>
            <a:picLocks noChangeAspect="1"/>
          </p:cNvPicPr>
          <p:nvPr/>
        </p:nvPicPr>
        <p:blipFill>
          <a:blip r:embed="rId4"/>
          <a:stretch>
            <a:fillRect/>
          </a:stretch>
        </p:blipFill>
        <p:spPr>
          <a:xfrm>
            <a:off x="6300192" y="2492896"/>
            <a:ext cx="2016224" cy="2104434"/>
          </a:xfrm>
          <a:prstGeom prst="rect">
            <a:avLst/>
          </a:prstGeom>
        </p:spPr>
      </p:pic>
      <p:sp>
        <p:nvSpPr>
          <p:cNvPr id="19" name="TextBox 18"/>
          <p:cNvSpPr txBox="1"/>
          <p:nvPr/>
        </p:nvSpPr>
        <p:spPr>
          <a:xfrm>
            <a:off x="6084168" y="2924944"/>
            <a:ext cx="2448272" cy="1200329"/>
          </a:xfrm>
          <a:prstGeom prst="rect">
            <a:avLst/>
          </a:prstGeom>
          <a:noFill/>
        </p:spPr>
        <p:txBody>
          <a:bodyPr wrap="square" rtlCol="0">
            <a:spAutoFit/>
          </a:bodyPr>
          <a:lstStyle/>
          <a:p>
            <a:pPr algn="ctr"/>
            <a:r>
              <a:rPr lang="en-GB" sz="2400" b="1" dirty="0" smtClean="0">
                <a:solidFill>
                  <a:schemeClr val="bg1"/>
                </a:solidFill>
              </a:rPr>
              <a:t>15 cores</a:t>
            </a:r>
          </a:p>
          <a:p>
            <a:pPr algn="ctr"/>
            <a:r>
              <a:rPr lang="en-GB" sz="2400" b="1" dirty="0" smtClean="0">
                <a:solidFill>
                  <a:schemeClr val="bg1"/>
                </a:solidFill>
              </a:rPr>
              <a:t>192 wide SIMD</a:t>
            </a:r>
          </a:p>
          <a:p>
            <a:pPr algn="ctr"/>
            <a:endParaRPr lang="en-GB" sz="2400" b="1" dirty="0">
              <a:solidFill>
                <a:schemeClr val="bg1"/>
              </a:solidFill>
            </a:endParaRPr>
          </a:p>
        </p:txBody>
      </p:sp>
    </p:spTree>
    <p:extLst>
      <p:ext uri="{BB962C8B-B14F-4D97-AF65-F5344CB8AC3E}">
        <p14:creationId xmlns:p14="http://schemas.microsoft.com/office/powerpoint/2010/main" val="285537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Many-core performance potential</a:t>
            </a:r>
            <a:endParaRPr lang="en-GB" dirty="0"/>
          </a:p>
        </p:txBody>
      </p:sp>
      <p:pic>
        <p:nvPicPr>
          <p:cNvPr id="9" name="Picture 8"/>
          <p:cNvPicPr>
            <a:picLocks noChangeAspect="1"/>
          </p:cNvPicPr>
          <p:nvPr/>
        </p:nvPicPr>
        <p:blipFill>
          <a:blip r:embed="rId2"/>
          <a:stretch>
            <a:fillRect/>
          </a:stretch>
        </p:blipFill>
        <p:spPr>
          <a:xfrm>
            <a:off x="879686" y="1309990"/>
            <a:ext cx="7350812" cy="4881172"/>
          </a:xfrm>
          <a:prstGeom prst="rect">
            <a:avLst/>
          </a:prstGeom>
        </p:spPr>
      </p:pic>
      <p:grpSp>
        <p:nvGrpSpPr>
          <p:cNvPr id="14" name="Group 13"/>
          <p:cNvGrpSpPr/>
          <p:nvPr/>
        </p:nvGrpSpPr>
        <p:grpSpPr>
          <a:xfrm>
            <a:off x="2300227" y="1919673"/>
            <a:ext cx="4336886" cy="2695873"/>
            <a:chOff x="2300227" y="1689413"/>
            <a:chExt cx="4336886" cy="2695873"/>
          </a:xfrm>
        </p:grpSpPr>
        <p:cxnSp>
          <p:nvCxnSpPr>
            <p:cNvPr id="11" name="Straight Arrow Connector 10"/>
            <p:cNvCxnSpPr/>
            <p:nvPr/>
          </p:nvCxnSpPr>
          <p:spPr>
            <a:xfrm flipV="1">
              <a:off x="2300227" y="1689413"/>
              <a:ext cx="4336886" cy="2695873"/>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9700483">
              <a:off x="2826124" y="2516677"/>
              <a:ext cx="3503483" cy="1200328"/>
            </a:xfrm>
            <a:prstGeom prst="rect">
              <a:avLst/>
            </a:prstGeom>
            <a:noFill/>
          </p:spPr>
          <p:txBody>
            <a:bodyPr wrap="none" rtlCol="0">
              <a:spAutoFit/>
            </a:bodyPr>
            <a:lstStyle/>
            <a:p>
              <a:r>
                <a:rPr lang="en-GB" dirty="0" smtClean="0">
                  <a:effectLst>
                    <a:glow rad="101600">
                      <a:schemeClr val="bg1"/>
                    </a:glow>
                  </a:effectLst>
                </a:rPr>
                <a:t>5.7X FLOP/s speedup</a:t>
              </a:r>
            </a:p>
            <a:p>
              <a:endParaRPr lang="en-GB" dirty="0" smtClean="0">
                <a:effectLst>
                  <a:glow rad="101600">
                    <a:schemeClr val="bg1"/>
                  </a:glow>
                </a:effectLst>
              </a:endParaRPr>
            </a:p>
            <a:p>
              <a:r>
                <a:rPr lang="en-GB" dirty="0" smtClean="0">
                  <a:effectLst>
                    <a:glow rad="101600">
                      <a:schemeClr val="bg1"/>
                    </a:glow>
                  </a:effectLst>
                </a:rPr>
                <a:t>3.1X memory bandwidth</a:t>
              </a:r>
              <a:endParaRPr lang="en-GB" dirty="0">
                <a:effectLst>
                  <a:glow rad="101600">
                    <a:schemeClr val="bg1"/>
                  </a:glow>
                </a:effectLst>
              </a:endParaRPr>
            </a:p>
          </p:txBody>
        </p:sp>
      </p:grpSp>
      <p:sp>
        <p:nvSpPr>
          <p:cNvPr id="15" name="TextBox 14"/>
          <p:cNvSpPr txBox="1"/>
          <p:nvPr/>
        </p:nvSpPr>
        <p:spPr>
          <a:xfrm>
            <a:off x="2072600" y="6125234"/>
            <a:ext cx="4361866" cy="400110"/>
          </a:xfrm>
          <a:prstGeom prst="rect">
            <a:avLst/>
          </a:prstGeom>
          <a:noFill/>
        </p:spPr>
        <p:txBody>
          <a:bodyPr wrap="none" rtlCol="0">
            <a:spAutoFit/>
          </a:bodyPr>
          <a:lstStyle/>
          <a:p>
            <a:r>
              <a:rPr lang="en-GB" sz="2000" dirty="0" smtClean="0"/>
              <a:t>16 cores of Sandy Bridge at 3.1 GHz</a:t>
            </a:r>
            <a:endParaRPr lang="en-GB" sz="2000" dirty="0"/>
          </a:p>
        </p:txBody>
      </p:sp>
      <p:cxnSp>
        <p:nvCxnSpPr>
          <p:cNvPr id="16" name="Straight Arrow Connector 15"/>
          <p:cNvCxnSpPr/>
          <p:nvPr/>
        </p:nvCxnSpPr>
        <p:spPr>
          <a:xfrm flipV="1">
            <a:off x="2296882" y="5837675"/>
            <a:ext cx="3345" cy="368071"/>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369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How do we unlock this potential?</a:t>
            </a:r>
            <a:endParaRPr lang="en-GB" dirty="0"/>
          </a:p>
        </p:txBody>
      </p:sp>
      <p:sp>
        <p:nvSpPr>
          <p:cNvPr id="6" name="Content Placeholder 5"/>
          <p:cNvSpPr>
            <a:spLocks noGrp="1"/>
          </p:cNvSpPr>
          <p:nvPr>
            <p:ph idx="1"/>
          </p:nvPr>
        </p:nvSpPr>
        <p:spPr/>
        <p:txBody>
          <a:bodyPr>
            <a:normAutofit lnSpcReduction="10000"/>
          </a:bodyPr>
          <a:lstStyle/>
          <a:p>
            <a:r>
              <a:rPr lang="en-GB" dirty="0" smtClean="0"/>
              <a:t>Need efficient, expressive, parallel programming languages</a:t>
            </a:r>
          </a:p>
          <a:p>
            <a:r>
              <a:rPr lang="en-GB" dirty="0" smtClean="0"/>
              <a:t>Also need cross-platform standards</a:t>
            </a:r>
          </a:p>
          <a:p>
            <a:r>
              <a:rPr lang="en-GB" dirty="0" smtClean="0"/>
              <a:t>Ideally not just for HPC so that they have sufficient momentum for the long term</a:t>
            </a:r>
          </a:p>
          <a:p>
            <a:endParaRPr lang="en-GB" dirty="0"/>
          </a:p>
          <a:p>
            <a:r>
              <a:rPr lang="en-GB" b="1" u="sng" dirty="0" smtClean="0">
                <a:solidFill>
                  <a:srgbClr val="0000FF"/>
                </a:solidFill>
              </a:rPr>
              <a:t>OpenCL</a:t>
            </a:r>
            <a:r>
              <a:rPr lang="en-GB" dirty="0" smtClean="0">
                <a:solidFill>
                  <a:srgbClr val="0000FF"/>
                </a:solidFill>
              </a:rPr>
              <a:t> </a:t>
            </a:r>
            <a:r>
              <a:rPr lang="en-GB" dirty="0" smtClean="0"/>
              <a:t>is the </a:t>
            </a:r>
            <a:r>
              <a:rPr lang="en-GB" i="1" dirty="0" smtClean="0"/>
              <a:t>only</a:t>
            </a:r>
            <a:r>
              <a:rPr lang="en-GB" dirty="0" smtClean="0"/>
              <a:t> parallel programming language that meets all these many-core requirements today</a:t>
            </a:r>
            <a:endParaRPr lang="en-GB" dirty="0"/>
          </a:p>
        </p:txBody>
      </p:sp>
      <p:sp>
        <p:nvSpPr>
          <p:cNvPr id="4" name="Slide Number Placeholder 3"/>
          <p:cNvSpPr>
            <a:spLocks noGrp="1"/>
          </p:cNvSpPr>
          <p:nvPr>
            <p:ph type="sldNum" sz="quarter" idx="10"/>
          </p:nvPr>
        </p:nvSpPr>
        <p:spPr/>
        <p:txBody>
          <a:bodyPr/>
          <a:lstStyle/>
          <a:p>
            <a:pPr>
              <a:defRPr/>
            </a:pPr>
            <a:fld id="{F5CCE775-1CB5-9645-BC31-0C9A1338C32A}" type="slidenum">
              <a:rPr lang="en-GB" smtClean="0"/>
              <a:pPr>
                <a:defRPr/>
              </a:pPr>
              <a:t>24</a:t>
            </a:fld>
            <a:endParaRPr lang="en-GB"/>
          </a:p>
        </p:txBody>
      </p:sp>
    </p:spTree>
    <p:extLst>
      <p:ext uri="{BB962C8B-B14F-4D97-AF65-F5344CB8AC3E}">
        <p14:creationId xmlns:p14="http://schemas.microsoft.com/office/powerpoint/2010/main" val="143655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p>
          <a:p>
            <a:pPr algn="ctr">
              <a:buNone/>
            </a:pPr>
            <a:r>
              <a:rPr lang="en-GB" dirty="0" smtClean="0"/>
              <a:t/>
            </a:r>
            <a:br>
              <a:rPr lang="en-GB" dirty="0" smtClean="0"/>
            </a:br>
            <a:r>
              <a:rPr lang="en-GB" dirty="0" smtClean="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a:t>
            </a:r>
            <a:r>
              <a:rPr lang="en-US" sz="1300" b="1" dirty="0" smtClean="0">
                <a:latin typeface="+mj-lt"/>
                <a:ea typeface="MS PGothic" pitchFamily="34" charset="-128"/>
              </a:rPr>
              <a:t>computing</a:t>
            </a:r>
            <a:endParaRPr lang="en-US" sz="1300" b="1" dirty="0">
              <a:latin typeface="+mj-lt"/>
              <a:ea typeface="MS PGothic" pitchFamily="34" charset="-128"/>
            </a:endParaRP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smtClean="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smtClean="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smtClean="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smtClean="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smtClean="0"/>
              <a:t>Was tired of recoding for many core, GPUs.</a:t>
            </a:r>
          </a:p>
          <a:p>
            <a:r>
              <a:rPr lang="en-GB" dirty="0" smtClean="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smtClean="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smtClean="0"/>
              <a:t>OpenCL Working Group within Khronos</a:t>
            </a:r>
            <a:endParaRPr lang="en-GB" dirty="0"/>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a:t>
            </a:r>
            <a:r>
              <a:rPr lang="en-GB" dirty="0" smtClean="0"/>
              <a:t>participation</a:t>
            </a:r>
            <a:endParaRPr lang="en-GB" dirty="0"/>
          </a:p>
          <a:p>
            <a:pPr lvl="1"/>
            <a:r>
              <a:rPr lang="en-GB" dirty="0"/>
              <a:t>Processor vendors, system OEMs, middleware vendors, application developers.</a:t>
            </a:r>
          </a:p>
          <a:p>
            <a:r>
              <a:rPr lang="en-GB" dirty="0"/>
              <a:t>OpenCL became an important standard </a:t>
            </a:r>
            <a:r>
              <a:rPr lang="en-GB" dirty="0" smtClean="0"/>
              <a:t>upon release </a:t>
            </a:r>
            <a:r>
              <a:rPr lang="en-GB" dirty="0"/>
              <a:t>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16948647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pic>
        <p:nvPicPr>
          <p:cNvPr id="20" name="Picture 19"/>
          <p:cNvPicPr>
            <a:picLocks noChangeAspect="1"/>
          </p:cNvPicPr>
          <p:nvPr/>
        </p:nvPicPr>
        <p:blipFill>
          <a:blip r:embed="rId2"/>
          <a:stretch>
            <a:fillRect/>
          </a:stretch>
        </p:blipFill>
        <p:spPr>
          <a:xfrm>
            <a:off x="0" y="4365104"/>
            <a:ext cx="9144000" cy="2231136"/>
          </a:xfrm>
          <a:prstGeom prst="rect">
            <a:avLst/>
          </a:prstGeom>
        </p:spPr>
      </p:pic>
    </p:spTree>
    <p:extLst>
      <p:ext uri="{BB962C8B-B14F-4D97-AF65-F5344CB8AC3E}">
        <p14:creationId xmlns:p14="http://schemas.microsoft.com/office/powerpoint/2010/main" val="11784945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a:t>
            </a:r>
            <a:r>
              <a:rPr lang="en-GB" dirty="0" smtClean="0"/>
              <a:t>“ES” </a:t>
            </a:r>
            <a:r>
              <a:rPr lang="en-GB" dirty="0"/>
              <a:t>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a:t>
            </a:r>
            <a:r>
              <a:rPr lang="en-GB" sz="2000" dirty="0" smtClean="0"/>
              <a:t>processes images </a:t>
            </a:r>
            <a:r>
              <a:rPr lang="en-GB" sz="2000" dirty="0"/>
              <a:t>to recognize buildings </a:t>
            </a:r>
            <a:r>
              <a:rPr lang="en-GB" sz="2000" dirty="0" smtClean="0"/>
              <a:t>and landmarks </a:t>
            </a:r>
            <a:r>
              <a:rPr lang="en-GB" sz="2000" dirty="0"/>
              <a:t>and provides </a:t>
            </a:r>
            <a:r>
              <a:rPr lang="en-GB" sz="2000" dirty="0" smtClean="0"/>
              <a:t>relevant data </a:t>
            </a:r>
            <a:r>
              <a:rPr lang="en-GB" sz="2000" dirty="0"/>
              <a:t>from internet</a:t>
            </a:r>
          </a:p>
        </p:txBody>
      </p:sp>
    </p:spTree>
    <p:extLst>
      <p:ext uri="{BB962C8B-B14F-4D97-AF65-F5344CB8AC3E}">
        <p14:creationId xmlns:p14="http://schemas.microsoft.com/office/powerpoint/2010/main" val="19801026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smtClean="0">
                <a:latin typeface="Calibri" charset="0"/>
                <a:ea typeface="ＭＳ Ｐゴシック" charset="0"/>
                <a:cs typeface="ＭＳ Ｐゴシック" charset="0"/>
              </a:rPr>
              <a:t>James Price</a:t>
            </a:r>
            <a:endParaRPr lang="en-GB" dirty="0">
              <a:latin typeface="Calibri" charset="0"/>
              <a:ea typeface="ＭＳ Ｐゴシック" charset="0"/>
              <a:cs typeface="ＭＳ Ｐゴシック" charset="0"/>
            </a:endParaRPr>
          </a:p>
        </p:txBody>
      </p:sp>
      <p:sp>
        <p:nvSpPr>
          <p:cNvPr id="3" name="Content Placeholder 2"/>
          <p:cNvSpPr>
            <a:spLocks noGrp="1"/>
          </p:cNvSpPr>
          <p:nvPr>
            <p:ph idx="4294967295"/>
          </p:nvPr>
        </p:nvSpPr>
        <p:spPr>
          <a:xfrm>
            <a:off x="2057400" y="1878012"/>
            <a:ext cx="7086600" cy="4733023"/>
          </a:xfrm>
        </p:spPr>
        <p:txBody>
          <a:bodyPr>
            <a:normAutofit fontScale="850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a:t>
            </a:r>
            <a:r>
              <a:rPr lang="en-GB" sz="2700" dirty="0" smtClean="0">
                <a:latin typeface="Calibri" charset="0"/>
                <a:ea typeface="ＭＳ Ｐゴシック" charset="0"/>
                <a:cs typeface="ＭＳ Ｐゴシック" charset="0"/>
              </a:rPr>
              <a:t>from University of Bristol in 2012 with an </a:t>
            </a:r>
            <a:r>
              <a:rPr lang="en-GB" sz="2700" dirty="0" err="1" smtClean="0">
                <a:latin typeface="Calibri" charset="0"/>
                <a:ea typeface="ＭＳ Ｐゴシック" charset="0"/>
                <a:cs typeface="ＭＳ Ｐゴシック" charset="0"/>
              </a:rPr>
              <a:t>MEng</a:t>
            </a:r>
            <a:r>
              <a:rPr lang="en-GB" sz="2700" dirty="0" smtClean="0">
                <a:latin typeface="Calibri" charset="0"/>
                <a:ea typeface="ＭＳ Ｐゴシック" charset="0"/>
                <a:cs typeface="ＭＳ Ｐゴシック" charset="0"/>
              </a:rPr>
              <a:t> in Computer </a:t>
            </a:r>
            <a:r>
              <a:rPr lang="en-GB" sz="2700" dirty="0">
                <a:latin typeface="Calibri" charset="0"/>
                <a:ea typeface="ＭＳ Ｐゴシック" charset="0"/>
                <a:cs typeface="ＭＳ Ｐゴシック" charset="0"/>
              </a:rPr>
              <a:t>Science </a:t>
            </a:r>
            <a:endParaRPr lang="en-GB" sz="2700" dirty="0" smtClean="0">
              <a:latin typeface="Calibri" charset="0"/>
              <a:ea typeface="ＭＳ Ｐゴシック" charset="0"/>
              <a:cs typeface="ＭＳ Ｐゴシック" charset="0"/>
            </a:endParaRPr>
          </a:p>
          <a:p>
            <a:pPr>
              <a:lnSpc>
                <a:spcPct val="110000"/>
              </a:lnSpc>
              <a:buFont typeface="Arial" charset="0"/>
              <a:buNone/>
            </a:pPr>
            <a:endParaRPr lang="en-GB" sz="2700" dirty="0" smtClean="0">
              <a:latin typeface="Calibri" charset="0"/>
              <a:ea typeface="ＭＳ Ｐゴシック" charset="0"/>
              <a:cs typeface="ＭＳ Ｐゴシック" charset="0"/>
            </a:endParaRPr>
          </a:p>
          <a:p>
            <a:pPr>
              <a:lnSpc>
                <a:spcPct val="110000"/>
              </a:lnSpc>
              <a:buFont typeface="Arial" charset="0"/>
              <a:buNone/>
            </a:pPr>
            <a:r>
              <a:rPr lang="en-GB" sz="2700" dirty="0" smtClean="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t>
            </a:r>
            <a:r>
              <a:rPr lang="en-GB" sz="2700" dirty="0" smtClean="0">
                <a:latin typeface="Calibri" charset="0"/>
                <a:ea typeface="ＭＳ Ｐゴシック" charset="0"/>
                <a:cs typeface="ＭＳ Ｐゴシック" charset="0"/>
              </a:rPr>
              <a:t>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smtClean="0">
                <a:latin typeface="Calibri" charset="0"/>
                <a:ea typeface="ＭＳ Ｐゴシック" charset="0"/>
                <a:cs typeface="ＭＳ Ｐゴシック" charset="0"/>
              </a:rPr>
              <a:t>Has ported numerous applications to OpenCL, and contributed to the OpenCL SPIR standard</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smtClean="0"/>
              <a:t>OpenCL Platform Example</a:t>
            </a:r>
            <a:br>
              <a:rPr lang="en-GB" sz="3600" dirty="0" smtClean="0"/>
            </a:br>
            <a:r>
              <a:rPr lang="en-GB" sz="3600" dirty="0" smtClean="0"/>
              <a:t>(One node, two CPU sockets, two GPUs)</a:t>
            </a:r>
            <a:endParaRPr lang="en-GB" sz="3600" dirty="0"/>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smtClean="0">
                <a:solidFill>
                  <a:schemeClr val="accent2"/>
                </a:solidFill>
              </a:rPr>
              <a:t>CPUs:</a:t>
            </a:r>
            <a:endParaRPr lang="en-GB" sz="2800" dirty="0">
              <a:solidFill>
                <a:schemeClr val="accent2"/>
              </a:solidFill>
            </a:endParaRP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smtClean="0"/>
              <a:t>Treated </a:t>
            </a:r>
            <a:r>
              <a:rPr lang="en-GB" dirty="0"/>
              <a:t>as one OpenCL device</a:t>
            </a:r>
          </a:p>
          <a:p>
            <a:pPr lvl="1"/>
            <a:r>
              <a:rPr lang="en-GB" dirty="0" smtClean="0"/>
              <a:t>One CU per core</a:t>
            </a:r>
            <a:endParaRPr lang="en-GB" dirty="0"/>
          </a:p>
          <a:p>
            <a:pPr lvl="1"/>
            <a:r>
              <a:rPr lang="en-GB" dirty="0" smtClean="0"/>
              <a:t>1 PE </a:t>
            </a:r>
            <a:r>
              <a:rPr lang="en-GB" dirty="0"/>
              <a:t>per </a:t>
            </a:r>
            <a:r>
              <a:rPr lang="en-GB" dirty="0" smtClean="0"/>
              <a:t>CU, or if PEs mapped to SIMD lanes, </a:t>
            </a:r>
            <a:r>
              <a:rPr lang="en-GB" i="1" dirty="0" smtClean="0"/>
              <a:t>n</a:t>
            </a:r>
            <a:r>
              <a:rPr lang="en-GB" dirty="0" smtClean="0"/>
              <a:t> PEs per CU, where </a:t>
            </a:r>
            <a:r>
              <a:rPr lang="en-GB" i="1" dirty="0" smtClean="0"/>
              <a:t>n</a:t>
            </a:r>
            <a:r>
              <a:rPr lang="en-GB" dirty="0" smtClean="0"/>
              <a:t> matches the SIMD width</a:t>
            </a:r>
            <a:endParaRPr lang="en-GB" dirty="0"/>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smtClean="0">
                <a:solidFill>
                  <a:schemeClr val="accent2"/>
                </a:solidFill>
              </a:rPr>
              <a:t>GPUs:</a:t>
            </a:r>
            <a:endParaRPr lang="en-GB" sz="2800" dirty="0">
              <a:solidFill>
                <a:schemeClr val="accent2"/>
              </a:solidFill>
            </a:endParaRP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smtClean="0"/>
              <a:t>Each </a:t>
            </a:r>
            <a:r>
              <a:rPr lang="en-GB" sz="2200" dirty="0"/>
              <a:t>GPU is a separate OpenCL device</a:t>
            </a:r>
          </a:p>
          <a:p>
            <a:r>
              <a:rPr lang="en-GB" sz="2200" dirty="0"/>
              <a:t>Can use CPU and </a:t>
            </a:r>
            <a:r>
              <a:rPr lang="en-GB" sz="2200" dirty="0" smtClean="0"/>
              <a:t>all GPU </a:t>
            </a:r>
            <a:r>
              <a:rPr lang="en-GB" sz="2200" dirty="0"/>
              <a:t>devices </a:t>
            </a:r>
            <a:r>
              <a:rPr lang="en-GB" sz="2200" dirty="0" smtClean="0"/>
              <a:t>concurrently through OpenCL</a:t>
            </a:r>
            <a:endParaRPr lang="en-GB" sz="2200" dirty="0"/>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smtClean="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t>Exercise 1: Platform Information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t>
            </a:r>
            <a:r>
              <a:rPr lang="en-GB" dirty="0" smtClean="0"/>
              <a:t>a </a:t>
            </a:r>
            <a:r>
              <a:rPr lang="en-GB" dirty="0"/>
              <a:t>simple OpenCL program.</a:t>
            </a:r>
          </a:p>
          <a:p>
            <a:pPr>
              <a:lnSpc>
                <a:spcPct val="110000"/>
              </a:lnSpc>
            </a:pPr>
            <a:r>
              <a:rPr lang="en-GB" dirty="0">
                <a:solidFill>
                  <a:schemeClr val="accent2"/>
                </a:solidFill>
              </a:rPr>
              <a:t>Procedure: </a:t>
            </a:r>
          </a:p>
          <a:p>
            <a:pPr lvl="1">
              <a:lnSpc>
                <a:spcPct val="110000"/>
              </a:lnSpc>
            </a:pPr>
            <a:r>
              <a:rPr lang="en-GB" dirty="0"/>
              <a:t>Take the </a:t>
            </a:r>
            <a:r>
              <a:rPr lang="en-GB" dirty="0" smtClean="0"/>
              <a:t>provided </a:t>
            </a:r>
            <a:r>
              <a:rPr lang="en-GB" b="1" dirty="0" err="1" smtClean="0">
                <a:solidFill>
                  <a:schemeClr val="accent6"/>
                </a:solidFill>
                <a:latin typeface="Courier New Bold"/>
              </a:rPr>
              <a:t>DeviceInfo</a:t>
            </a:r>
            <a:r>
              <a:rPr lang="en-GB" dirty="0" smtClean="0"/>
              <a:t> program, </a:t>
            </a:r>
            <a:r>
              <a:rPr lang="en-GB" dirty="0"/>
              <a:t>inspect it in the editor of your choice, build the program and run </a:t>
            </a:r>
            <a:r>
              <a:rPr lang="en-GB" dirty="0" smtClean="0"/>
              <a:t>it.</a:t>
            </a:r>
          </a:p>
          <a:p>
            <a:pPr>
              <a:lnSpc>
                <a:spcPct val="110000"/>
              </a:lnSpc>
            </a:pPr>
            <a:r>
              <a:rPr lang="en-GB" dirty="0" smtClean="0">
                <a:solidFill>
                  <a:schemeClr val="accent2"/>
                </a:solidFill>
              </a:rPr>
              <a:t>Expected output:</a:t>
            </a:r>
          </a:p>
          <a:p>
            <a:pPr lvl="1">
              <a:lnSpc>
                <a:spcPct val="110000"/>
              </a:lnSpc>
            </a:pPr>
            <a:r>
              <a:rPr lang="en-GB" dirty="0" smtClean="0"/>
              <a:t>Information </a:t>
            </a:r>
            <a:r>
              <a:rPr lang="en-GB" dirty="0"/>
              <a:t>about the installed OpenCL platforms and the devices visible to them.</a:t>
            </a:r>
          </a:p>
          <a:p>
            <a:pPr>
              <a:lnSpc>
                <a:spcPct val="110000"/>
              </a:lnSpc>
            </a:pPr>
            <a:r>
              <a:rPr lang="en-GB" dirty="0" smtClean="0">
                <a:solidFill>
                  <a:schemeClr val="accent2"/>
                </a:solidFill>
              </a:rPr>
              <a:t>Extension:</a:t>
            </a:r>
            <a:endParaRPr lang="en-GB" dirty="0">
              <a:solidFill>
                <a:schemeClr val="accent2"/>
              </a:solidFill>
            </a:endParaRPr>
          </a:p>
          <a:p>
            <a:pPr lvl="1">
              <a:lnSpc>
                <a:spcPct val="110000"/>
              </a:lnSpc>
            </a:pPr>
            <a:r>
              <a:rPr lang="en-GB" dirty="0"/>
              <a:t>Run the command </a:t>
            </a:r>
            <a:r>
              <a:rPr lang="en-GB" b="1" dirty="0" err="1" smtClean="0">
                <a:solidFill>
                  <a:schemeClr val="accent6"/>
                </a:solidFill>
                <a:latin typeface="Courier New Bold"/>
              </a:rPr>
              <a:t>clinfo</a:t>
            </a:r>
            <a:r>
              <a:rPr lang="en-GB" dirty="0" smtClean="0">
                <a:solidFill>
                  <a:schemeClr val="accent6"/>
                </a:solidFill>
              </a:rPr>
              <a:t> </a:t>
            </a:r>
            <a:r>
              <a:rPr lang="en-GB" dirty="0" smtClean="0"/>
              <a:t>which </a:t>
            </a:r>
            <a:r>
              <a:rPr lang="en-GB" dirty="0"/>
              <a:t>comes </a:t>
            </a:r>
            <a:r>
              <a:rPr lang="en-GB" dirty="0" smtClean="0"/>
              <a:t>as part of the AMD SDK but should run on all OpenCL platforms. </a:t>
            </a:r>
            <a:r>
              <a:rPr lang="en-GB" dirty="0"/>
              <a:t>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smtClean="0"/>
              <a:t>Open the VS2013 solution:</a:t>
            </a:r>
          </a:p>
          <a:p>
            <a:pPr marL="457200" lvl="1" indent="0">
              <a:buNone/>
            </a:pPr>
            <a:r>
              <a:rPr lang="en-GB" b="1" dirty="0">
                <a:solidFill>
                  <a:srgbClr val="3366FF"/>
                </a:solidFill>
                <a:latin typeface="Courier New"/>
                <a:cs typeface="Courier New"/>
              </a:rPr>
              <a:t>I</a:t>
            </a:r>
            <a:r>
              <a:rPr lang="en-GB" b="1" dirty="0" smtClean="0">
                <a:solidFill>
                  <a:srgbClr val="3366FF"/>
                </a:solidFill>
                <a:latin typeface="Courier New"/>
                <a:cs typeface="Courier New"/>
              </a:rPr>
              <a:t>ntro-Exercises\Intro-</a:t>
            </a:r>
            <a:r>
              <a:rPr lang="en-GB" b="1" dirty="0" err="1" smtClean="0">
                <a:solidFill>
                  <a:srgbClr val="3366FF"/>
                </a:solidFill>
                <a:latin typeface="Courier New"/>
                <a:cs typeface="Courier New"/>
              </a:rPr>
              <a:t>Exercises.sln</a:t>
            </a:r>
            <a:endParaRPr lang="en-GB" b="1" dirty="0" smtClean="0">
              <a:solidFill>
                <a:srgbClr val="3366FF"/>
              </a:solidFill>
              <a:latin typeface="Courier New"/>
              <a:cs typeface="Courier New"/>
            </a:endParaRPr>
          </a:p>
          <a:p>
            <a:endParaRPr lang="en-GB" dirty="0" smtClean="0"/>
          </a:p>
          <a:p>
            <a:r>
              <a:rPr lang="en-GB" dirty="0" smtClean="0"/>
              <a:t>Select the </a:t>
            </a:r>
            <a:r>
              <a:rPr lang="en-GB" b="1" dirty="0" err="1" smtClean="0">
                <a:solidFill>
                  <a:srgbClr val="3366FF"/>
                </a:solidFill>
                <a:latin typeface="Courier New"/>
                <a:cs typeface="Courier New"/>
              </a:rPr>
              <a:t>DeviceInfo</a:t>
            </a:r>
            <a:r>
              <a:rPr lang="en-GB" dirty="0" smtClean="0"/>
              <a:t> project</a:t>
            </a:r>
          </a:p>
          <a:p>
            <a:r>
              <a:rPr lang="en-GB" dirty="0" smtClean="0"/>
              <a:t>Build and run the project</a:t>
            </a:r>
          </a:p>
          <a:p>
            <a:r>
              <a:rPr lang="en-GB" dirty="0" smtClean="0"/>
              <a:t>Check that it finds your OpenCL device(s)</a:t>
            </a:r>
          </a:p>
        </p:txBody>
      </p:sp>
    </p:spTree>
    <p:extLst>
      <p:ext uri="{BB962C8B-B14F-4D97-AF65-F5344CB8AC3E}">
        <p14:creationId xmlns:p14="http://schemas.microsoft.com/office/powerpoint/2010/main" val="17200346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a:t>
            </a:r>
            <a:r>
              <a:rPr lang="en-GB" dirty="0" err="1" smtClean="0"/>
              <a:t>OpenCL</a:t>
            </a:r>
            <a:r>
              <a:rPr lang="en-GB" dirty="0" smtClean="0"/>
              <a:t> concepts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3</a:t>
            </a:r>
            <a:endParaRPr lang="en-GB" dirty="0">
              <a:solidFill>
                <a:schemeClr val="tx1"/>
              </a:solidFill>
            </a:endParaRPr>
          </a:p>
        </p:txBody>
      </p:sp>
    </p:spTree>
    <p:extLst>
      <p:ext uri="{BB962C8B-B14F-4D97-AF65-F5344CB8AC3E}">
        <p14:creationId xmlns:p14="http://schemas.microsoft.com/office/powerpoint/2010/main" val="15142958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p>
          <a:p>
            <a:pPr lvl="1"/>
            <a:r>
              <a:rPr lang="en-GB" dirty="0" smtClean="0"/>
              <a:t>E.g., process a 1024x1024 image with one kernel invocation per pixel or 1024x1024=1,048,576 kernel executions</a:t>
            </a:r>
            <a:endParaRPr lang="en-GB" dirty="0"/>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accent2"/>
                </a:solidFill>
              </a:rPr>
              <a:t>Traditional loops</a:t>
            </a:r>
            <a:endParaRPr lang="en-GB" sz="2400" dirty="0">
              <a:solidFill>
                <a:schemeClr val="accent2"/>
              </a:solidFill>
            </a:endParaRP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smtClean="0">
                <a:solidFill>
                  <a:schemeClr val="accent2"/>
                </a:solidFill>
              </a:rPr>
              <a:t>Data Parallel OpenCL</a:t>
            </a:r>
            <a:endParaRPr lang="en-GB" sz="2400" dirty="0">
              <a:solidFill>
                <a:schemeClr val="accent2"/>
              </a:solidFill>
            </a:endParaRP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3">
                    <a:lumMod val="75000"/>
                  </a:schemeClr>
                </a:solidFill>
                <a:latin typeface="Courier New Bold"/>
              </a:rPr>
              <a:t>void</a:t>
            </a:r>
            <a:r>
              <a:rPr lang="en-GB" sz="1800" b="1" dirty="0" smtClean="0">
                <a:latin typeface="Courier New Bold"/>
              </a:rPr>
              <a:t> </a:t>
            </a:r>
          </a:p>
          <a:p>
            <a:pPr marL="0" indent="0">
              <a:buNone/>
            </a:pPr>
            <a:r>
              <a:rPr lang="en-GB" sz="1800" b="1" dirty="0" err="1" smtClean="0">
                <a:solidFill>
                  <a:schemeClr val="tx2">
                    <a:lumMod val="75000"/>
                  </a:schemeClr>
                </a:solidFill>
                <a:latin typeface="Courier New Bold"/>
              </a:rPr>
              <a:t>mul</a:t>
            </a:r>
            <a:r>
              <a:rPr lang="en-GB" sz="1800" b="1" dirty="0">
                <a:latin typeface="Courier New Bold"/>
              </a:rPr>
              <a:t>(</a:t>
            </a:r>
            <a:r>
              <a:rPr lang="en-GB" sz="1800" b="1" dirty="0" err="1" smtClean="0">
                <a:solidFill>
                  <a:schemeClr val="accent3">
                    <a:lumMod val="75000"/>
                  </a:schemeClr>
                </a:solidFill>
                <a:latin typeface="Courier New Bold"/>
              </a:rPr>
              <a:t>const</a:t>
            </a:r>
            <a:r>
              <a:rPr lang="en-GB" sz="1800" b="1" dirty="0" smtClean="0">
                <a:solidFill>
                  <a:schemeClr val="accent2"/>
                </a:solidFill>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n,</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for </a:t>
            </a:r>
            <a:r>
              <a:rPr lang="en-GB" sz="1800" b="1" dirty="0" smtClean="0">
                <a:latin typeface="Courier New Bold"/>
              </a:rPr>
              <a:t>(</a:t>
            </a:r>
            <a:r>
              <a:rPr lang="en-GB" sz="1800" b="1" dirty="0" err="1" smtClean="0">
                <a:latin typeface="Courier New Bold"/>
              </a:rPr>
              <a:t>i</a:t>
            </a:r>
            <a:r>
              <a:rPr lang="en-GB" sz="1800" b="1" dirty="0" smtClean="0">
                <a:latin typeface="Courier New Bold"/>
              </a:rPr>
              <a:t> = 0; </a:t>
            </a:r>
            <a:r>
              <a:rPr lang="en-GB" sz="1800" b="1" dirty="0" err="1">
                <a:latin typeface="Courier New Bold"/>
              </a:rPr>
              <a:t>i</a:t>
            </a:r>
            <a:r>
              <a:rPr lang="en-GB" sz="1800" b="1" dirty="0" smtClean="0">
                <a:latin typeface="Courier New Bold"/>
              </a:rPr>
              <a:t> &lt; n; </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 a[</a:t>
            </a:r>
            <a:r>
              <a:rPr lang="en-GB" sz="1800" b="1" dirty="0" err="1" smtClean="0">
                <a:latin typeface="Courier New Bold"/>
              </a:rPr>
              <a:t>i</a:t>
            </a:r>
            <a:r>
              <a:rPr lang="en-GB" sz="1800" b="1" dirty="0" smtClean="0">
                <a:latin typeface="Courier New Bold"/>
              </a:rPr>
              <a:t>] * b[</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4"/>
                </a:solidFill>
                <a:latin typeface="Courier New Bold"/>
              </a:rPr>
              <a:t>__kernel </a:t>
            </a:r>
            <a:r>
              <a:rPr lang="en-GB" sz="1800" b="1" dirty="0" smtClean="0">
                <a:solidFill>
                  <a:schemeClr val="accent3">
                    <a:lumMod val="75000"/>
                  </a:schemeClr>
                </a:solidFill>
                <a:latin typeface="Courier New Bold"/>
              </a:rPr>
              <a:t>void</a:t>
            </a:r>
          </a:p>
          <a:p>
            <a:pPr marL="0" indent="0">
              <a:buNone/>
            </a:pPr>
            <a:r>
              <a:rPr lang="en-GB" sz="1800" b="1" dirty="0" err="1" smtClean="0">
                <a:solidFill>
                  <a:schemeClr val="tx2">
                    <a:lumMod val="75000"/>
                  </a:schemeClr>
                </a:solidFill>
                <a:latin typeface="Courier New Bold"/>
              </a:rPr>
              <a:t>mul</a:t>
            </a:r>
            <a:r>
              <a:rPr lang="en-GB" sz="1800" b="1" dirty="0" smtClean="0">
                <a:latin typeface="Courier New Bold"/>
              </a:rPr>
              <a:t>(</a:t>
            </a:r>
            <a:r>
              <a:rPr lang="en-GB" sz="1800" b="1" dirty="0" smtClean="0">
                <a:solidFill>
                  <a:schemeClr val="accent4"/>
                </a:solidFill>
                <a:latin typeface="Courier New Bold"/>
              </a:rPr>
              <a:t>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4"/>
                </a:solidFill>
                <a:latin typeface="Courier New Bold"/>
              </a:rPr>
              <a:t>__global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 </a:t>
            </a:r>
            <a:r>
              <a:rPr lang="en-GB" sz="1800" b="1" dirty="0" smtClean="0">
                <a:latin typeface="Courier New Bold"/>
              </a:rPr>
              <a:t>= </a:t>
            </a:r>
            <a:r>
              <a:rPr lang="en-GB" sz="1800" b="1" dirty="0" err="1" smtClean="0">
                <a:solidFill>
                  <a:schemeClr val="tx2">
                    <a:lumMod val="60000"/>
                    <a:lumOff val="40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a:t>
            </a:r>
            <a:r>
              <a:rPr lang="en-GB" sz="1800" b="1" dirty="0" smtClean="0">
                <a:latin typeface="Courier New Bold"/>
              </a:rPr>
              <a:t>= a[</a:t>
            </a:r>
            <a:r>
              <a:rPr lang="en-GB" sz="1800" b="1" dirty="0" err="1" smtClean="0">
                <a:latin typeface="Courier New Bold"/>
              </a:rPr>
              <a:t>i</a:t>
            </a:r>
            <a:r>
              <a:rPr lang="en-GB" sz="1800" b="1" dirty="0" smtClean="0">
                <a:latin typeface="Courier New Bold"/>
              </a:rPr>
              <a:t>] </a:t>
            </a:r>
            <a:r>
              <a:rPr lang="en-GB" sz="1800" b="1" dirty="0" smtClean="0">
                <a:latin typeface="Courier New Bold"/>
              </a:rPr>
              <a:t>* b[</a:t>
            </a:r>
            <a:r>
              <a:rPr lang="en-GB" sz="1800" b="1" dirty="0" err="1" smtClean="0">
                <a:latin typeface="Courier New Bold"/>
              </a:rPr>
              <a:t>i</a:t>
            </a:r>
            <a:r>
              <a:rPr lang="en-GB" sz="1800" b="1" dirty="0" smtClean="0">
                <a:latin typeface="Courier New Bold"/>
              </a:rPr>
              <a:t>]</a:t>
            </a:r>
            <a:r>
              <a:rPr lang="en-GB" sz="1800" b="1" dirty="0" smtClean="0">
                <a:latin typeface="Courier New Bold"/>
              </a:rPr>
              <a:t>;</a:t>
            </a:r>
          </a:p>
          <a:p>
            <a:pPr marL="0" indent="0">
              <a:buNone/>
            </a:pPr>
            <a:r>
              <a:rPr lang="en-GB" sz="1800" b="1" dirty="0" smtClean="0">
                <a:latin typeface="Courier New Bold"/>
              </a:rPr>
              <a:t>}</a:t>
            </a:r>
          </a:p>
          <a:p>
            <a:pPr marL="0" indent="0">
              <a:buNone/>
            </a:pPr>
            <a:r>
              <a:rPr lang="en-GB" sz="1800" b="1" dirty="0" smtClean="0">
                <a:solidFill>
                  <a:schemeClr val="tx1">
                    <a:lumMod val="75000"/>
                  </a:schemeClr>
                </a:solidFill>
                <a:latin typeface="Courier New Bold"/>
              </a:rPr>
              <a:t>// many instances of the kernel,</a:t>
            </a:r>
          </a:p>
          <a:p>
            <a:pPr marL="0" indent="0">
              <a:buNone/>
            </a:pPr>
            <a:r>
              <a:rPr lang="en-GB" sz="1800" b="1" dirty="0" smtClean="0">
                <a:solidFill>
                  <a:schemeClr val="tx1">
                    <a:lumMod val="75000"/>
                  </a:schemeClr>
                </a:solidFill>
                <a:latin typeface="Courier New Bold"/>
              </a:rPr>
              <a:t>// called </a:t>
            </a:r>
            <a:r>
              <a:rPr lang="en-GB" sz="1800" b="1" i="1" dirty="0" smtClean="0">
                <a:solidFill>
                  <a:schemeClr val="tx1">
                    <a:lumMod val="75000"/>
                  </a:schemeClr>
                </a:solidFill>
                <a:latin typeface="Courier New Bold"/>
              </a:rPr>
              <a:t>work-items</a:t>
            </a:r>
            <a:r>
              <a:rPr lang="en-GB" sz="1800" b="1" dirty="0" smtClean="0">
                <a:solidFill>
                  <a:schemeClr val="tx1">
                    <a:lumMod val="75000"/>
                  </a:schemeClr>
                </a:solidFill>
                <a:latin typeface="Courier New Bold"/>
              </a:rPr>
              <a:t>, execute</a:t>
            </a:r>
          </a:p>
          <a:p>
            <a:pPr marL="0" indent="0">
              <a:buNone/>
            </a:pPr>
            <a:r>
              <a:rPr lang="en-GB" sz="1800" b="1" dirty="0" smtClean="0">
                <a:solidFill>
                  <a:schemeClr val="tx1">
                    <a:lumMod val="75000"/>
                  </a:schemeClr>
                </a:solidFill>
                <a:latin typeface="Courier New Bold"/>
              </a:rPr>
              <a:t>// in parallel</a:t>
            </a:r>
            <a:endParaRPr lang="en-GB" sz="1800" b="1" dirty="0">
              <a:solidFill>
                <a:schemeClr val="tx1">
                  <a:lumMod val="75000"/>
                </a:schemeClr>
              </a:solidFill>
              <a:latin typeface="Courier New Bold"/>
            </a:endParaRPr>
          </a:p>
        </p:txBody>
      </p:sp>
    </p:spTree>
    <p:extLst>
      <p:ext uri="{BB962C8B-B14F-4D97-AF65-F5344CB8AC3E}">
        <p14:creationId xmlns:p14="http://schemas.microsoft.com/office/powerpoint/2010/main" val="623587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Choose the dimensions that are “best” for your algorithm</a:t>
            </a:r>
            <a:endParaRPr lang="en-GB" dirty="0"/>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smtClean="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a:t>
            </a:r>
            <a:r>
              <a:rPr lang="en-US" sz="2000" b="1" dirty="0" smtClean="0">
                <a:solidFill>
                  <a:schemeClr val="tx1"/>
                </a:solidFill>
                <a:latin typeface="+mn-lt"/>
              </a:rPr>
              <a:t>between </a:t>
            </a:r>
            <a:r>
              <a:rPr lang="en-US" sz="2000" b="1" dirty="0" smtClean="0">
                <a:solidFill>
                  <a:schemeClr val="accent2"/>
                </a:solidFill>
                <a:latin typeface="+mn-lt"/>
                <a:sym typeface="Myriad Set TextItalic" charset="0"/>
              </a:rPr>
              <a:t>work-groups</a:t>
            </a:r>
            <a:r>
              <a:rPr lang="en-US" sz="2000" b="1" dirty="0" smtClean="0">
                <a:solidFill>
                  <a:schemeClr val="accent3"/>
                </a:solidFill>
                <a:latin typeface="+mn-lt"/>
                <a:sym typeface="Myriad Set TextItalic" charset="0"/>
              </a:rPr>
              <a:t> </a:t>
            </a:r>
            <a:r>
              <a:rPr lang="en-US" sz="2000" b="1" dirty="0" smtClean="0">
                <a:latin typeface="+mn-lt"/>
                <a:sym typeface="Myriad Set TextItalic" charset="0"/>
              </a:rPr>
              <a:t>within a kernel</a:t>
            </a:r>
            <a:endParaRPr lang="en-US" sz="2000" b="1" dirty="0">
              <a:latin typeface="+mn-lt"/>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p:txBody>
          <a:bodyPr>
            <a:normAutofit fontScale="92500" lnSpcReduction="10000"/>
          </a:bodyPr>
          <a:lstStyle/>
          <a:p>
            <a:r>
              <a:rPr lang="en-GB" dirty="0"/>
              <a:t>The problem we want to compute should have some </a:t>
            </a:r>
            <a:r>
              <a:rPr lang="en-GB" b="1" dirty="0">
                <a:solidFill>
                  <a:schemeClr val="accent2"/>
                </a:solidFill>
              </a:rPr>
              <a:t>dimensionality</a:t>
            </a:r>
            <a:r>
              <a:rPr lang="en-GB" dirty="0"/>
              <a:t>; </a:t>
            </a:r>
          </a:p>
          <a:p>
            <a:pPr lvl="1"/>
            <a:r>
              <a:rPr lang="en-GB" dirty="0" smtClean="0"/>
              <a:t>E.g. </a:t>
            </a:r>
            <a:r>
              <a:rPr lang="en-GB" dirty="0"/>
              <a:t>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a:t>
            </a:r>
            <a:r>
              <a:rPr lang="en-GB" b="1" dirty="0" smtClean="0">
                <a:solidFill>
                  <a:schemeClr val="accent2"/>
                </a:solidFill>
              </a:rPr>
              <a:t>size</a:t>
            </a:r>
            <a:r>
              <a:rPr lang="en-GB" dirty="0" smtClean="0">
                <a:solidFill>
                  <a:schemeClr val="accent2"/>
                </a:solidFill>
              </a:rPr>
              <a:t> </a:t>
            </a:r>
            <a:r>
              <a:rPr lang="en-GB" dirty="0"/>
              <a:t>in each </a:t>
            </a:r>
            <a:r>
              <a:rPr lang="en-GB" dirty="0" smtClean="0"/>
              <a:t>dimension – </a:t>
            </a:r>
            <a:r>
              <a:rPr lang="en-GB" dirty="0"/>
              <a:t>this is called the </a:t>
            </a:r>
            <a:r>
              <a:rPr lang="en-GB" b="1" dirty="0">
                <a:solidFill>
                  <a:schemeClr val="accent2"/>
                </a:solidFill>
              </a:rPr>
              <a:t>global</a:t>
            </a:r>
            <a:r>
              <a:rPr lang="en-GB" dirty="0">
                <a:solidFill>
                  <a:schemeClr val="accent2"/>
                </a:solidFill>
              </a:rPr>
              <a:t> </a:t>
            </a:r>
            <a:r>
              <a:rPr lang="en-GB" b="1" dirty="0">
                <a:solidFill>
                  <a:schemeClr val="accent2"/>
                </a:solidFill>
              </a:rPr>
              <a:t>size</a:t>
            </a:r>
          </a:p>
          <a:p>
            <a:r>
              <a:rPr lang="en-GB" dirty="0"/>
              <a:t>We associate each point in the iteration space with a </a:t>
            </a:r>
            <a:r>
              <a:rPr lang="en-GB" b="1" dirty="0">
                <a:solidFill>
                  <a:schemeClr val="accent2"/>
                </a:solidFill>
              </a:rPr>
              <a:t>work-</a:t>
            </a:r>
            <a:r>
              <a:rPr lang="en-GB" b="1" dirty="0" smtClean="0">
                <a:solidFill>
                  <a:schemeClr val="accent2"/>
                </a:solidFill>
              </a:rPr>
              <a:t>item</a:t>
            </a:r>
            <a:endParaRPr lang="en-GB" b="1" dirty="0">
              <a:solidFill>
                <a:schemeClr val="accent2"/>
              </a:solidFill>
            </a:endParaRPr>
          </a:p>
        </p:txBody>
      </p:sp>
    </p:spTree>
    <p:extLst>
      <p:ext uri="{BB962C8B-B14F-4D97-AF65-F5344CB8AC3E}">
        <p14:creationId xmlns:p14="http://schemas.microsoft.com/office/powerpoint/2010/main" val="255999648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a:xfrm>
            <a:off x="457200" y="1600200"/>
            <a:ext cx="8435280" cy="4853136"/>
          </a:xfrm>
        </p:spPr>
        <p:txBody>
          <a:bodyPr>
            <a:normAutofit/>
          </a:bodyPr>
          <a:lstStyle/>
          <a:p>
            <a:r>
              <a:rPr lang="en-GB" dirty="0" smtClean="0"/>
              <a:t>Work</a:t>
            </a:r>
            <a:r>
              <a:rPr lang="en-GB" dirty="0"/>
              <a:t>-items are grouped into </a:t>
            </a:r>
            <a:r>
              <a:rPr lang="en-GB" b="1" dirty="0" smtClean="0">
                <a:solidFill>
                  <a:schemeClr val="accent2"/>
                </a:solidFill>
              </a:rPr>
              <a:t>work-groups</a:t>
            </a:r>
            <a:r>
              <a:rPr lang="en-GB" dirty="0"/>
              <a:t>; work-items within a </a:t>
            </a:r>
            <a:r>
              <a:rPr lang="en-GB" dirty="0" smtClean="0"/>
              <a:t>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a:t>
            </a:r>
            <a:r>
              <a:rPr lang="en-GB" dirty="0" smtClean="0"/>
              <a:t>work-group </a:t>
            </a:r>
            <a:r>
              <a:rPr lang="en-GB" dirty="0"/>
              <a:t>– this is called the </a:t>
            </a:r>
            <a:r>
              <a:rPr lang="en-GB" b="1" dirty="0" smtClean="0">
                <a:solidFill>
                  <a:schemeClr val="accent2"/>
                </a:solidFill>
              </a:rPr>
              <a:t>local </a:t>
            </a:r>
            <a:r>
              <a:rPr lang="en-GB" b="1" dirty="0">
                <a:solidFill>
                  <a:schemeClr val="accent2"/>
                </a:solidFill>
              </a:rPr>
              <a:t>size</a:t>
            </a:r>
            <a:r>
              <a:rPr lang="en-GB" dirty="0" smtClean="0">
                <a:solidFill>
                  <a:schemeClr val="accent2"/>
                </a:solidFill>
              </a:rPr>
              <a:t> </a:t>
            </a:r>
            <a:r>
              <a:rPr lang="en-GB" dirty="0" smtClean="0"/>
              <a:t>(or work-group size)</a:t>
            </a:r>
            <a:endParaRPr lang="en-GB" dirty="0"/>
          </a:p>
          <a:p>
            <a:r>
              <a:rPr lang="en-GB" dirty="0"/>
              <a:t>Or </a:t>
            </a:r>
            <a:r>
              <a:rPr lang="en-GB" dirty="0" smtClean="0"/>
              <a:t>you can get the </a:t>
            </a:r>
            <a:r>
              <a:rPr lang="en-GB" dirty="0"/>
              <a:t>OpenCL run-time </a:t>
            </a:r>
            <a:r>
              <a:rPr lang="en-GB" dirty="0" smtClean="0"/>
              <a:t>to choose the work-group size for </a:t>
            </a:r>
            <a:r>
              <a:rPr lang="en-GB" dirty="0"/>
              <a:t>you (usually not </a:t>
            </a:r>
            <a:r>
              <a:rPr lang="en-GB" dirty="0" smtClean="0"/>
              <a:t>optimally)</a:t>
            </a:r>
            <a:endParaRPr lang="en-GB" dirty="0"/>
          </a:p>
        </p:txBody>
      </p:sp>
    </p:spTree>
    <p:extLst>
      <p:ext uri="{BB962C8B-B14F-4D97-AF65-F5344CB8AC3E}">
        <p14:creationId xmlns:p14="http://schemas.microsoft.com/office/powerpoint/2010/main" val="27424422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Course materials</a:t>
            </a:r>
            <a:endParaRPr lang="en-GB" dirty="0"/>
          </a:p>
        </p:txBody>
      </p:sp>
      <p:sp>
        <p:nvSpPr>
          <p:cNvPr id="8" name="Content Placeholder 7"/>
          <p:cNvSpPr>
            <a:spLocks noGrp="1"/>
          </p:cNvSpPr>
          <p:nvPr>
            <p:ph idx="1"/>
          </p:nvPr>
        </p:nvSpPr>
        <p:spPr/>
        <p:txBody>
          <a:bodyPr>
            <a:normAutofit/>
          </a:bodyPr>
          <a:lstStyle/>
          <a:p>
            <a:pPr marL="0" indent="0" algn="ctr">
              <a:buNone/>
            </a:pPr>
            <a:endParaRPr lang="en-GB" sz="2400" dirty="0" smtClean="0"/>
          </a:p>
          <a:p>
            <a:pPr marL="0" indent="0" algn="ctr">
              <a:buNone/>
            </a:pPr>
            <a:r>
              <a:rPr lang="en-GB" sz="2400" dirty="0" smtClean="0">
                <a:hlinkClick r:id="rId2"/>
              </a:rPr>
              <a:t>http</a:t>
            </a:r>
            <a:r>
              <a:rPr lang="en-GB" sz="2400" dirty="0">
                <a:hlinkClick r:id="rId2"/>
              </a:rPr>
              <a:t>://www.cs.bris.ac.uk</a:t>
            </a:r>
            <a:r>
              <a:rPr lang="en-GB" sz="2400" dirty="0" smtClean="0">
                <a:hlinkClick r:id="rId2"/>
              </a:rPr>
              <a:t>/~simonm</a:t>
            </a:r>
            <a:r>
              <a:rPr lang="en-GB" sz="2400" dirty="0">
                <a:hlinkClick r:id="rId2"/>
              </a:rPr>
              <a:t>/OpenCL</a:t>
            </a:r>
            <a:r>
              <a:rPr lang="en-GB" sz="2400" dirty="0" smtClean="0">
                <a:hlinkClick r:id="rId2"/>
              </a:rPr>
              <a:t>/</a:t>
            </a:r>
            <a:endParaRPr lang="en-GB" sz="2400" dirty="0" smtClean="0"/>
          </a:p>
          <a:p>
            <a:pPr marL="0" indent="0" algn="ctr">
              <a:buNone/>
            </a:pPr>
            <a:endParaRPr lang="en-GB" sz="2400" dirty="0"/>
          </a:p>
          <a:p>
            <a:pPr marL="0" indent="0" algn="ctr">
              <a:buNone/>
            </a:pPr>
            <a:r>
              <a:rPr lang="en-GB" sz="2400" dirty="0" smtClean="0"/>
              <a:t>intro_to_OpenCL_Feb_2015_part1.{</a:t>
            </a:r>
            <a:r>
              <a:rPr lang="en-GB" sz="2400" dirty="0" err="1" smtClean="0"/>
              <a:t>pptx|pdf</a:t>
            </a:r>
            <a:r>
              <a:rPr lang="en-GB" sz="2400" smtClean="0"/>
              <a:t>}</a:t>
            </a:r>
            <a:endParaRPr lang="en-GB" sz="2400" dirty="0" smtClean="0"/>
          </a:p>
          <a:p>
            <a:pPr marL="0" indent="0" algn="ctr">
              <a:buNone/>
            </a:pPr>
            <a:endParaRPr lang="en-GB" sz="2400" dirty="0"/>
          </a:p>
          <a:p>
            <a:pPr marL="0" indent="0" algn="ctr">
              <a:buNone/>
            </a:pPr>
            <a:r>
              <a:rPr lang="en-GB" sz="2400" dirty="0"/>
              <a:t>I</a:t>
            </a:r>
            <a:r>
              <a:rPr lang="en-GB" sz="2400" dirty="0" smtClean="0"/>
              <a:t>ntro-</a:t>
            </a:r>
            <a:r>
              <a:rPr lang="en-GB" sz="2400" dirty="0" err="1" smtClean="0"/>
              <a:t>Exercises.zip</a:t>
            </a:r>
            <a:endParaRPr lang="en-GB" sz="2400" dirty="0" smtClean="0"/>
          </a:p>
        </p:txBody>
      </p:sp>
    </p:spTree>
    <p:extLst>
      <p:ext uri="{BB962C8B-B14F-4D97-AF65-F5344CB8AC3E}">
        <p14:creationId xmlns:p14="http://schemas.microsoft.com/office/powerpoint/2010/main" val="40016878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p>
          <a:p>
            <a:pPr lvl="1"/>
            <a:r>
              <a:rPr lang="en-GB" dirty="0" smtClean="0"/>
              <a:t>Per work-item</a:t>
            </a:r>
          </a:p>
          <a:p>
            <a:r>
              <a:rPr lang="en-GB" b="1" i="1"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b="1" i="1" dirty="0" smtClean="0">
                <a:solidFill>
                  <a:schemeClr val="accent6"/>
                </a:solidFill>
              </a:rPr>
              <a:t>Global Memory /Constant Memory</a:t>
            </a:r>
          </a:p>
          <a:p>
            <a:pPr lvl="1"/>
            <a:r>
              <a:rPr lang="en-GB" dirty="0" smtClean="0"/>
              <a:t>Visible to all</a:t>
            </a:r>
          </a:p>
          <a:p>
            <a:pPr marL="457200" lvl="1" indent="0">
              <a:buNone/>
            </a:pPr>
            <a:r>
              <a:rPr lang="en-GB" dirty="0"/>
              <a:t>	</a:t>
            </a:r>
            <a:r>
              <a:rPr lang="en-GB" dirty="0" smtClean="0"/>
              <a:t>work-groups</a:t>
            </a:r>
          </a:p>
          <a:p>
            <a:r>
              <a:rPr lang="en-GB" b="1" i="1"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smtClean="0"/>
              <a:t>Memory management is </a:t>
            </a:r>
            <a:r>
              <a:rPr lang="en-GB" sz="2800" b="1" u="sng" dirty="0" smtClean="0">
                <a:solidFill>
                  <a:schemeClr val="accent2"/>
                </a:solidFill>
              </a:rPr>
              <a:t>explicit</a:t>
            </a:r>
            <a:r>
              <a:rPr lang="en-GB" sz="2800" dirty="0" smtClean="0"/>
              <a:t>: </a:t>
            </a:r>
            <a:br>
              <a:rPr lang="en-GB" sz="2800" dirty="0" smtClean="0"/>
            </a:br>
            <a:r>
              <a:rPr lang="en-GB" sz="2800" dirty="0" smtClean="0"/>
              <a:t>You are responsible for moving data from</a:t>
            </a:r>
          </a:p>
          <a:p>
            <a:r>
              <a:rPr lang="en-GB" sz="2800" dirty="0" smtClean="0"/>
              <a:t>	host → global → local </a:t>
            </a:r>
            <a:r>
              <a:rPr lang="en-GB" sz="2800" i="1" dirty="0" smtClean="0"/>
              <a:t>and</a:t>
            </a:r>
            <a:r>
              <a:rPr lang="en-GB" sz="2800" dirty="0" smtClean="0"/>
              <a:t> back</a:t>
            </a:r>
          </a:p>
        </p:txBody>
      </p:sp>
    </p:spTree>
    <p:extLst>
      <p:ext uri="{BB962C8B-B14F-4D97-AF65-F5344CB8AC3E}">
        <p14:creationId xmlns:p14="http://schemas.microsoft.com/office/powerpoint/2010/main" val="132983020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O(200-300)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Speeds and feeds approx. for a high-end discrete GPU, circa 2014</a:t>
            </a:r>
            <a:endParaRPr lang="en-US" sz="20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3159530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p>
          <a:p>
            <a:pPr marL="0" indent="0">
              <a:buNone/>
            </a:pPr>
            <a:r>
              <a:rPr lang="en-GB" dirty="0" smtClean="0"/>
              <a:t>	</a:t>
            </a:r>
          </a:p>
          <a:p>
            <a:pPr marL="0" indent="0" algn="ctr">
              <a:buNone/>
            </a:pPr>
            <a:r>
              <a:rPr lang="en-GB" b="1" dirty="0" smtClean="0">
                <a:solidFill>
                  <a:schemeClr val="accent3"/>
                </a:solidFill>
                <a:latin typeface="Courier New Bold"/>
              </a:rPr>
              <a:t>C[</a:t>
            </a:r>
            <a:r>
              <a:rPr lang="en-GB" b="1" dirty="0" err="1" smtClean="0">
                <a:solidFill>
                  <a:schemeClr val="accent3"/>
                </a:solidFill>
                <a:latin typeface="Courier New Bold"/>
              </a:rPr>
              <a:t>i</a:t>
            </a:r>
            <a:r>
              <a:rPr lang="en-GB" b="1" dirty="0" smtClean="0">
                <a:solidFill>
                  <a:schemeClr val="accent3"/>
                </a:solidFill>
                <a:latin typeface="Courier New Bold"/>
              </a:rPr>
              <a:t>] = A[</a:t>
            </a:r>
            <a:r>
              <a:rPr lang="en-GB" b="1" dirty="0" err="1" smtClean="0">
                <a:solidFill>
                  <a:schemeClr val="accent3"/>
                </a:solidFill>
                <a:latin typeface="Courier New Bold"/>
              </a:rPr>
              <a:t>i</a:t>
            </a:r>
            <a:r>
              <a:rPr lang="en-GB" b="1" dirty="0" smtClean="0">
                <a:solidFill>
                  <a:schemeClr val="accent3"/>
                </a:solidFill>
                <a:latin typeface="Courier New Bold"/>
              </a:rPr>
              <a:t>] + B[</a:t>
            </a:r>
            <a:r>
              <a:rPr lang="en-GB" b="1" dirty="0" err="1" smtClean="0">
                <a:solidFill>
                  <a:schemeClr val="accent3"/>
                </a:solidFill>
                <a:latin typeface="Courier New Bold"/>
              </a:rPr>
              <a:t>i</a:t>
            </a:r>
            <a:r>
              <a:rPr lang="en-GB" b="1" dirty="0" smtClean="0">
                <a:solidFill>
                  <a:schemeClr val="accent3"/>
                </a:solidFill>
                <a:latin typeface="Courier New Bold"/>
              </a:rPr>
              <a:t>] for </a:t>
            </a:r>
            <a:r>
              <a:rPr lang="en-GB" b="1" dirty="0" err="1" smtClean="0">
                <a:solidFill>
                  <a:schemeClr val="accent3"/>
                </a:solidFill>
                <a:latin typeface="Courier New Bold"/>
              </a:rPr>
              <a:t>i</a:t>
            </a:r>
            <a:r>
              <a:rPr lang="en-GB" b="1" dirty="0" smtClean="0">
                <a:solidFill>
                  <a:schemeClr val="accent3"/>
                </a:solidFill>
                <a:latin typeface="Courier New Bold"/>
              </a:rPr>
              <a:t>=0 to N-1</a:t>
            </a:r>
          </a:p>
          <a:p>
            <a:endParaRPr lang="en-GB" dirty="0" smtClean="0"/>
          </a:p>
          <a:p>
            <a:r>
              <a:rPr lang="en-GB" dirty="0" smtClean="0"/>
              <a:t>For the OpenCL solution, there are two parts</a:t>
            </a:r>
          </a:p>
          <a:p>
            <a:pPr lvl="1"/>
            <a:r>
              <a:rPr lang="en-GB" dirty="0" smtClean="0"/>
              <a:t>Kernel code</a:t>
            </a:r>
          </a:p>
          <a:p>
            <a:pPr lvl="1"/>
            <a:r>
              <a:rPr lang="en-GB" dirty="0" smtClean="0"/>
              <a:t>Host code</a:t>
            </a:r>
            <a:endParaRPr lang="en-GB" dirty="0"/>
          </a:p>
        </p:txBody>
      </p:sp>
    </p:spTree>
    <p:extLst>
      <p:ext uri="{BB962C8B-B14F-4D97-AF65-F5344CB8AC3E}">
        <p14:creationId xmlns:p14="http://schemas.microsoft.com/office/powerpoint/2010/main" val="25309559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New Bold"/>
                <a:cs typeface="Courier New Bold"/>
              </a:rPr>
              <a:t>__kernel </a:t>
            </a:r>
            <a:r>
              <a:rPr lang="en-GB" sz="2800" b="1" spc="-150" dirty="0" smtClean="0">
                <a:solidFill>
                  <a:schemeClr val="accent2"/>
                </a:solidFill>
                <a:latin typeface="Courier New Bold"/>
                <a:cs typeface="Courier New Bold"/>
              </a:rPr>
              <a:t>void</a:t>
            </a:r>
            <a:r>
              <a:rPr lang="en-GB" sz="2800" b="1" spc="-150" dirty="0" smtClean="0">
                <a:latin typeface="Courier New Bold"/>
                <a:cs typeface="Courier New Bold"/>
              </a:rPr>
              <a:t> </a:t>
            </a:r>
            <a:r>
              <a:rPr lang="en-GB" sz="2800" b="1" spc="-150" dirty="0" err="1" smtClean="0">
                <a:latin typeface="Courier New Bold"/>
                <a:cs typeface="Courier New Bold"/>
              </a:rPr>
              <a:t>vadd</a:t>
            </a:r>
            <a:r>
              <a:rPr lang="en-GB" sz="2800" b="1" spc="-150" dirty="0" smtClean="0">
                <a:latin typeface="Courier New Bold"/>
                <a:cs typeface="Courier New Bold"/>
              </a:rPr>
              <a:t>(</a:t>
            </a:r>
            <a:r>
              <a:rPr lang="en-GB" sz="2800" b="1" spc="-150" dirty="0" smtClean="0">
                <a:solidFill>
                  <a:schemeClr val="accent1"/>
                </a:solidFill>
                <a:latin typeface="Courier New Bold"/>
                <a:cs typeface="Courier New Bold"/>
              </a:rPr>
              <a:t>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smtClean="0">
                <a:solidFill>
                  <a:schemeClr val="accent2"/>
                </a:solidFill>
                <a:latin typeface="Courier New Bold"/>
                <a:cs typeface="Courier New Bold"/>
              </a:rPr>
              <a:t>float</a:t>
            </a:r>
            <a:r>
              <a:rPr lang="en-GB" sz="2800" b="1" spc="-150" dirty="0" smtClean="0">
                <a:latin typeface="Courier New Bold"/>
                <a:cs typeface="Courier New Bold"/>
              </a:rPr>
              <a:t> *c)</a:t>
            </a:r>
          </a:p>
          <a:p>
            <a:pPr>
              <a:buNone/>
            </a:pPr>
            <a:r>
              <a:rPr lang="en-GB" sz="2800" b="1" spc="-150" dirty="0" smtClean="0">
                <a:latin typeface="Courier New Bold"/>
                <a:cs typeface="Courier New Bold"/>
              </a:rPr>
              <a:t> {</a:t>
            </a:r>
          </a:p>
          <a:p>
            <a:pPr>
              <a:buNone/>
            </a:pPr>
            <a:r>
              <a:rPr lang="en-GB" sz="2800" b="1" spc="-150" dirty="0" smtClean="0">
                <a:latin typeface="Courier New Bold"/>
                <a:cs typeface="Courier New Bold"/>
              </a:rPr>
              <a:t>     </a:t>
            </a:r>
            <a:r>
              <a:rPr lang="en-GB" sz="2800" b="1" spc="-150" dirty="0" err="1" smtClean="0">
                <a:solidFill>
                  <a:schemeClr val="accent2"/>
                </a:solidFill>
                <a:latin typeface="Courier New Bold"/>
                <a:cs typeface="Courier New Bold"/>
              </a:rPr>
              <a:t>int</a:t>
            </a:r>
            <a:r>
              <a:rPr lang="en-GB" sz="2800" b="1" spc="-150" dirty="0" smtClean="0">
                <a:latin typeface="Courier New Bold"/>
                <a:cs typeface="Courier New Bold"/>
              </a:rPr>
              <a:t> </a:t>
            </a:r>
            <a:r>
              <a:rPr lang="en-GB" sz="2800" b="1" spc="-150" dirty="0" err="1" smtClean="0">
                <a:latin typeface="Courier New Bold"/>
                <a:cs typeface="Courier New Bold"/>
              </a:rPr>
              <a:t>gid</a:t>
            </a:r>
            <a:r>
              <a:rPr lang="en-GB" sz="2800" b="1" spc="-150" dirty="0" smtClean="0">
                <a:latin typeface="Courier New Bold"/>
                <a:cs typeface="Courier New Bold"/>
              </a:rPr>
              <a:t> = </a:t>
            </a:r>
            <a:r>
              <a:rPr lang="en-GB" sz="2800" b="1" spc="-150" dirty="0" err="1" smtClean="0">
                <a:solidFill>
                  <a:schemeClr val="tx2">
                    <a:lumMod val="75000"/>
                  </a:schemeClr>
                </a:solidFill>
                <a:latin typeface="Courier New Bold"/>
                <a:cs typeface="Courier New Bold"/>
              </a:rPr>
              <a:t>get_global_id</a:t>
            </a:r>
            <a:r>
              <a:rPr lang="en-GB" sz="2800" b="1" spc="-150" dirty="0" smtClean="0">
                <a:latin typeface="Courier New Bold"/>
                <a:cs typeface="Courier New Bold"/>
              </a:rPr>
              <a:t>(0);</a:t>
            </a:r>
          </a:p>
          <a:p>
            <a:pPr>
              <a:buNone/>
            </a:pPr>
            <a:r>
              <a:rPr lang="en-GB" sz="2800" b="1" spc="-150" dirty="0" smtClean="0">
                <a:latin typeface="Courier New Bold"/>
                <a:cs typeface="Courier New Bold"/>
              </a:rPr>
              <a:t>     c[</a:t>
            </a:r>
            <a:r>
              <a:rPr lang="en-GB" sz="2800" b="1" spc="-150" dirty="0" err="1" smtClean="0">
                <a:latin typeface="Courier New Bold"/>
                <a:cs typeface="Courier New Bold"/>
              </a:rPr>
              <a:t>gid</a:t>
            </a:r>
            <a:r>
              <a:rPr lang="en-GB" sz="2800" b="1" spc="-150" dirty="0" smtClean="0">
                <a:latin typeface="Courier New Bold"/>
                <a:cs typeface="Courier New Bold"/>
              </a:rPr>
              <a:t>]  = a[</a:t>
            </a:r>
            <a:r>
              <a:rPr lang="en-GB" sz="2800" b="1" spc="-150" dirty="0" err="1" smtClean="0">
                <a:latin typeface="Courier New Bold"/>
                <a:cs typeface="Courier New Bold"/>
              </a:rPr>
              <a:t>gid</a:t>
            </a:r>
            <a:r>
              <a:rPr lang="en-GB" sz="2800" b="1" spc="-150" dirty="0" smtClean="0">
                <a:latin typeface="Courier New Bold"/>
                <a:cs typeface="Courier New Bold"/>
              </a:rPr>
              <a:t>] + b[</a:t>
            </a:r>
            <a:r>
              <a:rPr lang="en-GB" sz="2800" b="1" spc="-150" dirty="0" err="1" smtClean="0">
                <a:latin typeface="Courier New Bold"/>
                <a:cs typeface="Courier New Bold"/>
              </a:rPr>
              <a:t>gid</a:t>
            </a:r>
            <a:r>
              <a:rPr lang="en-GB" sz="2800" b="1" spc="-150" dirty="0" smtClean="0">
                <a:latin typeface="Courier New Bold"/>
                <a:cs typeface="Courier New Bold"/>
              </a:rPr>
              <a:t>];</a:t>
            </a:r>
          </a:p>
          <a:p>
            <a:pPr>
              <a:buNone/>
            </a:pPr>
            <a:r>
              <a:rPr lang="en-GB" sz="2800" b="1" spc="-150" dirty="0" smtClean="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p>
          <a:p>
            <a:pPr lvl="1"/>
            <a:r>
              <a:rPr lang="en-GB" dirty="0"/>
              <a:t>Setup the environment for the OpenCL program</a:t>
            </a:r>
          </a:p>
          <a:p>
            <a:pPr lvl="1"/>
            <a:r>
              <a:rPr lang="en-GB" dirty="0"/>
              <a:t>Create and manage kernels</a:t>
            </a:r>
          </a:p>
          <a:p>
            <a:r>
              <a:rPr lang="en-GB" dirty="0"/>
              <a:t>5 </a:t>
            </a:r>
            <a:r>
              <a:rPr lang="en-GB" dirty="0" smtClean="0"/>
              <a:t>main steps </a:t>
            </a:r>
            <a:r>
              <a:rPr lang="en-GB" dirty="0"/>
              <a:t>in </a:t>
            </a:r>
            <a:r>
              <a:rPr lang="en-GB" dirty="0" smtClean="0"/>
              <a:t>all host programs:</a:t>
            </a:r>
            <a:endParaRPr lang="en-GB" dirty="0"/>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smtClean="0"/>
              <a:t>Define the </a:t>
            </a:r>
            <a:r>
              <a:rPr lang="en-GB" b="1" i="1" dirty="0">
                <a:solidFill>
                  <a:schemeClr val="accent6"/>
                </a:solidFill>
              </a:rPr>
              <a:t>kernel</a:t>
            </a:r>
            <a:r>
              <a:rPr lang="en-GB" dirty="0">
                <a:solidFill>
                  <a:schemeClr val="accent6"/>
                </a:solidFill>
              </a:rPr>
              <a:t> </a:t>
            </a:r>
            <a:r>
              <a:rPr lang="en-GB" dirty="0"/>
              <a:t>(attach arguments to kernel </a:t>
            </a:r>
            <a:r>
              <a:rPr lang="en-GB" dirty="0" smtClean="0"/>
              <a:t>functions)</a:t>
            </a:r>
            <a:endParaRPr lang="en-GB" dirty="0"/>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smtClean="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a:t>
            </a:r>
            <a:r>
              <a:rPr lang="en-GB" dirty="0" smtClean="0"/>
              <a:t>OpenCL (using C)</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1. Define the platform</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Grab the first available </a:t>
            </a:r>
            <a:r>
              <a:rPr lang="en-GB" sz="2400" dirty="0">
                <a:solidFill>
                  <a:schemeClr val="accent6"/>
                </a:solidFill>
              </a:rPr>
              <a:t>p</a:t>
            </a:r>
            <a:r>
              <a:rPr lang="en-GB" sz="2400" dirty="0" smtClean="0">
                <a:solidFill>
                  <a:schemeClr val="accent6"/>
                </a:solidFill>
              </a:rPr>
              <a:t>latform</a:t>
            </a:r>
            <a:r>
              <a:rPr lang="en-GB" sz="2400" dirty="0" smtClean="0"/>
              <a:t>:</a:t>
            </a: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clGetPlatformIDs</a:t>
            </a:r>
            <a:r>
              <a:rPr lang="en-GB" sz="2000" dirty="0" smtClean="0">
                <a:latin typeface="Courier New Bold"/>
              </a:rPr>
              <a:t>(1, &amp;</a:t>
            </a:r>
            <a:r>
              <a:rPr lang="en-GB" sz="2000" dirty="0" err="1" smtClean="0">
                <a:latin typeface="Courier New Bold"/>
              </a:rPr>
              <a:t>firstPlatformId</a:t>
            </a:r>
            <a:r>
              <a:rPr lang="en-GB" sz="2000" dirty="0" smtClean="0">
                <a:latin typeface="Courier New Bold"/>
              </a:rPr>
              <a:t>, </a:t>
            </a:r>
            <a:endParaRPr lang="en-GB" sz="2000" dirty="0">
              <a:latin typeface="Courier New Bold"/>
            </a:endParaRPr>
          </a:p>
          <a:p>
            <a:pPr marL="457200" lvl="1" indent="0">
              <a:buNone/>
            </a:pPr>
            <a:r>
              <a:rPr lang="en-GB" sz="2000" dirty="0" smtClean="0">
                <a:latin typeface="Courier New Bold"/>
              </a:rPr>
              <a:t>                        </a:t>
            </a:r>
            <a:r>
              <a:rPr lang="en-GB" sz="2000" dirty="0">
                <a:latin typeface="Courier New Bold"/>
              </a:rPr>
              <a:t> </a:t>
            </a:r>
            <a:r>
              <a:rPr lang="en-GB" sz="2000" dirty="0" smtClean="0">
                <a:latin typeface="Courier New Bold"/>
              </a:rPr>
              <a:t>      &amp;</a:t>
            </a:r>
            <a:r>
              <a:rPr lang="en-GB" sz="2000" dirty="0" err="1" smtClean="0">
                <a:latin typeface="Courier New Bold"/>
              </a:rPr>
              <a:t>numPlatforms</a:t>
            </a:r>
            <a:r>
              <a:rPr lang="en-GB" sz="2000" dirty="0" smtClean="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clGetDeviceIDs</a:t>
            </a:r>
            <a:r>
              <a:rPr lang="en-GB" sz="2000" dirty="0" smtClean="0">
                <a:latin typeface="Courier New Bold"/>
              </a:rPr>
              <a:t>(</a:t>
            </a:r>
            <a:r>
              <a:rPr lang="en-GB" sz="2000" dirty="0" err="1" smtClean="0">
                <a:latin typeface="Courier New Bold"/>
              </a:rPr>
              <a:t>firstPlatformId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CL_DEVICE_TYPE_CPU, 1, &amp;</a:t>
            </a:r>
            <a:r>
              <a:rPr lang="en-GB" sz="2000" dirty="0" err="1" smtClean="0">
                <a:latin typeface="Courier New Bold"/>
              </a:rPr>
              <a:t>device_id</a:t>
            </a:r>
            <a:r>
              <a:rPr lang="en-GB" sz="2000" dirty="0" smtClean="0">
                <a:latin typeface="Courier New Bold"/>
              </a:rPr>
              <a:t>, </a:t>
            </a:r>
            <a:r>
              <a:rPr lang="en-GB" sz="2000" dirty="0" smtClean="0">
                <a:latin typeface="Courier New Bold"/>
              </a:rPr>
              <a:t>NULL)</a:t>
            </a:r>
            <a:r>
              <a:rPr lang="en-GB" sz="2000" dirty="0" smtClean="0">
                <a:latin typeface="Courier New Bold"/>
              </a:rPr>
              <a:t>;</a:t>
            </a:r>
          </a:p>
          <a:p>
            <a:pPr marL="457200" lvl="1" indent="0">
              <a:buNone/>
            </a:pPr>
            <a:endParaRPr lang="en-GB" sz="1400" dirty="0">
              <a:latin typeface="Letter Gothic Std"/>
            </a:endParaRPr>
          </a:p>
          <a:p>
            <a:pPr marL="357188" indent="-357188"/>
            <a:r>
              <a:rPr lang="en-GB" sz="2400" dirty="0" smtClean="0"/>
              <a:t>Create a simple </a:t>
            </a:r>
            <a:r>
              <a:rPr lang="en-GB" sz="2400" dirty="0" smtClean="0">
                <a:solidFill>
                  <a:schemeClr val="accent6"/>
                </a:solidFill>
              </a:rPr>
              <a:t>context </a:t>
            </a:r>
            <a:r>
              <a:rPr lang="en-GB" sz="2400" dirty="0" smtClean="0"/>
              <a:t>with a single device:</a:t>
            </a:r>
          </a:p>
          <a:p>
            <a:pPr marL="457200" lvl="1" indent="0">
              <a:buNone/>
            </a:pPr>
            <a:r>
              <a:rPr lang="en-GB" sz="2000" dirty="0">
                <a:latin typeface="Courier New Bold"/>
              </a:rPr>
              <a:t>c</a:t>
            </a:r>
            <a:r>
              <a:rPr lang="en-GB" sz="2000" dirty="0" smtClean="0">
                <a:latin typeface="Courier New Bold"/>
              </a:rPr>
              <a:t>ontext = </a:t>
            </a:r>
            <a:r>
              <a:rPr lang="en-GB" sz="2000" b="1" dirty="0" err="1" smtClean="0">
                <a:solidFill>
                  <a:schemeClr val="tx2">
                    <a:lumMod val="75000"/>
                  </a:schemeClr>
                </a:solidFill>
                <a:latin typeface="Courier New Bold"/>
              </a:rPr>
              <a:t>clCreateContext</a:t>
            </a:r>
            <a:r>
              <a:rPr lang="en-GB" sz="2000" dirty="0" smtClean="0">
                <a:latin typeface="Courier New Bold"/>
              </a:rPr>
              <a:t>(</a:t>
            </a:r>
            <a:r>
              <a:rPr lang="en-GB" sz="2000" dirty="0" err="1" smtClean="0">
                <a:latin typeface="Courier New Bold"/>
              </a:rPr>
              <a:t>firstPlatformId</a:t>
            </a:r>
            <a:r>
              <a:rPr lang="en-GB" sz="2000" dirty="0" smtClean="0">
                <a:latin typeface="Courier New Bold"/>
              </a:rPr>
              <a:t>, 1,</a:t>
            </a:r>
          </a:p>
          <a:p>
            <a:pPr marL="457200" lvl="1" indent="0">
              <a:buNone/>
            </a:pPr>
            <a:r>
              <a:rPr lang="en-GB" sz="2000" dirty="0" smtClean="0">
                <a:latin typeface="Courier New Bold"/>
              </a:rPr>
              <a:t>                       &amp;</a:t>
            </a:r>
            <a:r>
              <a:rPr lang="en-GB" sz="2000" dirty="0" err="1" smtClean="0">
                <a:latin typeface="Courier New Bold"/>
              </a:rPr>
              <a:t>device_id</a:t>
            </a:r>
            <a:r>
              <a:rPr lang="en-GB" sz="2000" dirty="0" smtClean="0">
                <a:latin typeface="Courier New Bold"/>
              </a:rPr>
              <a:t>, NULL, NULL, &amp;err);</a:t>
            </a:r>
          </a:p>
          <a:p>
            <a:pPr marL="457200" lvl="1" indent="0">
              <a:buNone/>
            </a:pPr>
            <a:endParaRPr lang="en-GB" sz="1400" dirty="0" smtClean="0">
              <a:latin typeface="Letter Gothic Std"/>
            </a:endParaRPr>
          </a:p>
          <a:p>
            <a:pPr marL="357188" indent="-357188"/>
            <a:r>
              <a:rPr lang="en-GB" sz="2400" dirty="0" smtClean="0"/>
              <a:t>Create a simple </a:t>
            </a:r>
            <a:r>
              <a:rPr lang="en-GB" sz="2400" dirty="0" smtClean="0">
                <a:solidFill>
                  <a:schemeClr val="accent6"/>
                </a:solidFill>
              </a:rPr>
              <a:t>command-queue</a:t>
            </a:r>
            <a:r>
              <a:rPr lang="en-GB" sz="2400" dirty="0" smtClean="0">
                <a:solidFill>
                  <a:schemeClr val="accent3"/>
                </a:solidFill>
              </a:rPr>
              <a:t> </a:t>
            </a:r>
            <a:r>
              <a:rPr lang="en-GB" sz="2400" dirty="0" smtClean="0"/>
              <a:t>to feed our device:</a:t>
            </a:r>
          </a:p>
          <a:p>
            <a:pPr marL="457200" lvl="1" indent="0">
              <a:buNone/>
            </a:pPr>
            <a:r>
              <a:rPr lang="en-GB" sz="2000" dirty="0">
                <a:latin typeface="Courier New Bold"/>
              </a:rPr>
              <a:t>c</a:t>
            </a:r>
            <a:r>
              <a:rPr lang="en-GB" sz="2000" dirty="0" smtClean="0">
                <a:latin typeface="Courier New Bold"/>
              </a:rPr>
              <a:t>ommands = </a:t>
            </a:r>
            <a:r>
              <a:rPr lang="en-GB" sz="2000" b="1" dirty="0" err="1" smtClean="0">
                <a:solidFill>
                  <a:schemeClr val="tx2">
                    <a:lumMod val="75000"/>
                  </a:schemeClr>
                </a:solidFill>
                <a:latin typeface="Courier New Bold"/>
              </a:rPr>
              <a:t>clCreateCommandQueue</a:t>
            </a:r>
            <a:r>
              <a:rPr lang="en-GB" sz="2000" dirty="0" smtClean="0">
                <a:latin typeface="Courier New Bold"/>
              </a:rPr>
              <a:t>(context, </a:t>
            </a:r>
            <a:r>
              <a:rPr lang="en-GB" sz="2000" dirty="0" err="1" smtClean="0">
                <a:latin typeface="Courier New Bold"/>
              </a:rPr>
              <a:t>device_id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a:t>
            </a:r>
            <a:r>
              <a:rPr lang="en-GB" dirty="0" smtClean="0"/>
              <a:t>transfer operations</a:t>
            </a:r>
            <a:r>
              <a:rPr lang="en-GB" dirty="0"/>
              <a:t>)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smtClean="0">
                <a:solidFill>
                  <a:schemeClr val="tx1"/>
                </a:solidFill>
                <a:ea typeface="ヒラギノ角ゴ ProN W3" charset="-128"/>
              </a:rPr>
              <a:t>Device</a:t>
            </a:r>
            <a:endParaRPr lang="en-US" sz="2000" b="1" dirty="0">
              <a:solidFill>
                <a:schemeClr val="tx1"/>
              </a:solidFill>
              <a:ea typeface="ヒラギノ角ゴ ProN W3"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smtClean="0">
                <a:solidFill>
                  <a:schemeClr val="tx1"/>
                </a:solidFill>
                <a:latin typeface="+mn-lt"/>
              </a:rPr>
              <a:t>Device Memory</a:t>
            </a:r>
            <a:endParaRPr lang="en-US" sz="2000" b="1" dirty="0">
              <a:solidFill>
                <a:schemeClr val="tx1"/>
              </a:solidFill>
              <a:latin typeface="+mn-lt"/>
            </a:endParaRPr>
          </a:p>
        </p:txBody>
      </p:sp>
    </p:spTree>
    <p:extLst>
      <p:ext uri="{BB962C8B-B14F-4D97-AF65-F5344CB8AC3E}">
        <p14:creationId xmlns:p14="http://schemas.microsoft.com/office/powerpoint/2010/main" val="83617767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a:t>
            </a:r>
            <a:r>
              <a:rPr lang="en-GB" sz="2400" dirty="0" smtClean="0">
                <a:solidFill>
                  <a:schemeClr val="accent2"/>
                </a:solidFill>
              </a:rPr>
              <a:t>commands in the </a:t>
            </a:r>
            <a:r>
              <a:rPr lang="en-GB" sz="2400" dirty="0">
                <a:solidFill>
                  <a:schemeClr val="accent2"/>
                </a:solidFill>
              </a:rPr>
              <a:t>command-queue </a:t>
            </a:r>
            <a:r>
              <a:rPr lang="en-GB" sz="2400" dirty="0" smtClean="0">
                <a:solidFill>
                  <a:schemeClr val="accent2"/>
                </a:solidFill>
              </a:rPr>
              <a:t>are guaranteed </a:t>
            </a:r>
            <a:r>
              <a:rPr lang="en-GB" sz="2400" dirty="0">
                <a:solidFill>
                  <a:schemeClr val="accent2"/>
                </a:solidFill>
              </a:rPr>
              <a:t>to be completed at synchronization points</a:t>
            </a:r>
          </a:p>
          <a:p>
            <a:pPr lvl="1"/>
            <a:r>
              <a:rPr lang="en-GB" sz="1800" dirty="0"/>
              <a:t>Discussed </a:t>
            </a:r>
            <a:r>
              <a:rPr lang="en-GB" sz="1800" dirty="0" smtClean="0"/>
              <a:t>later</a:t>
            </a:r>
          </a:p>
          <a:p>
            <a:r>
              <a:rPr lang="en-GB" sz="2200" dirty="0" smtClean="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Course materials</a:t>
            </a:r>
            <a:endParaRPr lang="en-GB" dirty="0"/>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a:t>
            </a:r>
            <a:r>
              <a:rPr lang="en-GB" dirty="0" smtClean="0"/>
              <a:t>it is useful to have:</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77500" lnSpcReduction="20000"/>
          </a:bodyPr>
          <a:lstStyle/>
          <a:p>
            <a:pPr marL="0" indent="0">
              <a:buNone/>
            </a:pPr>
            <a:r>
              <a:rPr lang="en-GB" b="1" dirty="0" smtClean="0"/>
              <a:t>OpenCL 1.1 Reference Card</a:t>
            </a:r>
          </a:p>
          <a:p>
            <a:pPr marL="0" indent="0">
              <a:buNone/>
            </a:pPr>
            <a:endParaRPr lang="en-GB" b="1" dirty="0" smtClean="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a:t>
            </a:r>
            <a:r>
              <a:rPr lang="en-GB" dirty="0" smtClean="0">
                <a:hlinkClick r:id="rId4"/>
              </a:rPr>
              <a:t>www.khronos.org/files/opencl-1-1-quick-reference-card.pdf</a:t>
            </a:r>
            <a:r>
              <a:rPr lang="en-GB" dirty="0" smtClean="0"/>
              <a:t> </a:t>
            </a:r>
            <a:endParaRPr lang="en-GB" dirty="0"/>
          </a:p>
          <a:p>
            <a:pPr marL="0" indent="0">
              <a:buNone/>
            </a:pPr>
            <a:endParaRPr lang="en-GB" dirty="0"/>
          </a:p>
          <a:p>
            <a:pPr marL="0" indent="0">
              <a:buNone/>
            </a:pPr>
            <a:r>
              <a:rPr lang="en-GB" dirty="0"/>
              <a:t>The v1.1 spec is also very readable and recommended to have on-hand:</a:t>
            </a:r>
          </a:p>
          <a:p>
            <a:pPr marL="0" indent="0">
              <a:buNone/>
            </a:pPr>
            <a:endParaRPr lang="en-GB" dirty="0"/>
          </a:p>
          <a:p>
            <a:pPr marL="0" indent="0">
              <a:buNone/>
            </a:pPr>
            <a:r>
              <a:rPr lang="en-GB" dirty="0">
                <a:hlinkClick r:id="rId5"/>
              </a:rPr>
              <a:t>https://</a:t>
            </a:r>
            <a:r>
              <a:rPr lang="en-GB" dirty="0" smtClean="0">
                <a:hlinkClick r:id="rId5"/>
              </a:rPr>
              <a:t>www.khronos.org/registry/cl/specs/opencl-1.1.pdf</a:t>
            </a:r>
            <a:r>
              <a:rPr lang="en-GB" dirty="0" smtClean="0"/>
              <a:t> </a:t>
            </a:r>
            <a:endParaRPr lang="en-GB" dirty="0"/>
          </a:p>
        </p:txBody>
      </p:sp>
    </p:spTree>
    <p:extLst>
      <p:ext uri="{BB962C8B-B14F-4D97-AF65-F5344CB8AC3E}">
        <p14:creationId xmlns:p14="http://schemas.microsoft.com/office/powerpoint/2010/main" val="1507681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a:t>
            </a:r>
            <a:r>
              <a:rPr lang="en-GB" sz="2400" dirty="0" smtClean="0"/>
              <a:t>kernel-program </a:t>
            </a:r>
            <a:r>
              <a:rPr lang="en-GB" sz="2400" dirty="0"/>
              <a:t>as a </a:t>
            </a:r>
            <a:r>
              <a:rPr lang="en-GB" sz="2400" dirty="0" smtClean="0"/>
              <a:t>string literal </a:t>
            </a:r>
            <a:r>
              <a:rPr lang="en-GB" sz="2400" dirty="0"/>
              <a:t>(great for toy programs) or read from a file (for real applications</a:t>
            </a:r>
            <a:r>
              <a:rPr lang="en-GB" sz="2400" dirty="0" smtClean="0"/>
              <a:t>).</a:t>
            </a:r>
          </a:p>
          <a:p>
            <a:endParaRPr lang="en-GB" sz="2400" dirty="0" smtClean="0"/>
          </a:p>
          <a:p>
            <a:r>
              <a:rPr lang="en-GB" sz="2400" dirty="0" smtClean="0"/>
              <a:t>Build the </a:t>
            </a:r>
            <a:r>
              <a:rPr lang="en-GB" sz="2400" dirty="0" smtClean="0">
                <a:solidFill>
                  <a:schemeClr val="accent6"/>
                </a:solidFill>
              </a:rPr>
              <a:t>program object</a:t>
            </a:r>
            <a:r>
              <a:rPr lang="en-GB" sz="2400" dirty="0" smtClean="0"/>
              <a:t>:</a:t>
            </a:r>
          </a:p>
          <a:p>
            <a:pPr marL="457200" lvl="1" indent="0">
              <a:buNone/>
            </a:pPr>
            <a:endParaRPr lang="en-GB" sz="2000" dirty="0" smtClean="0">
              <a:latin typeface="Courier New Bold"/>
            </a:endParaRPr>
          </a:p>
          <a:p>
            <a:pPr marL="457200" lvl="1" indent="0">
              <a:buNone/>
            </a:pPr>
            <a:r>
              <a:rPr lang="en-GB" sz="2000" dirty="0" smtClean="0">
                <a:latin typeface="Courier New Bold"/>
              </a:rPr>
              <a:t>program = </a:t>
            </a:r>
            <a:r>
              <a:rPr lang="en-GB" sz="2000" b="1" dirty="0" err="1" smtClean="0">
                <a:solidFill>
                  <a:schemeClr val="tx2">
                    <a:lumMod val="75000"/>
                  </a:schemeClr>
                </a:solidFill>
                <a:latin typeface="Courier New Bold"/>
              </a:rPr>
              <a:t>clCreateProgramWithSource</a:t>
            </a:r>
            <a:r>
              <a:rPr lang="en-GB" sz="2000" dirty="0" smtClean="0">
                <a:latin typeface="Courier New Bold"/>
              </a:rPr>
              <a:t>(context, 1</a:t>
            </a:r>
          </a:p>
          <a:p>
            <a:pPr marL="457200" lvl="1" indent="0">
              <a:buNone/>
            </a:pPr>
            <a:r>
              <a:rPr lang="en-GB" sz="2000" dirty="0">
                <a:latin typeface="Courier New Bold"/>
              </a:rPr>
              <a:t> </a:t>
            </a:r>
            <a:r>
              <a:rPr lang="en-GB" sz="2000" dirty="0" smtClean="0">
                <a:latin typeface="Courier New Bold"/>
              </a:rPr>
              <a:t>          (</a:t>
            </a:r>
            <a:r>
              <a:rPr lang="en-GB" sz="2000" dirty="0" err="1" smtClean="0">
                <a:solidFill>
                  <a:schemeClr val="accent2"/>
                </a:solidFill>
                <a:latin typeface="Courier New Bold"/>
              </a:rPr>
              <a:t>const</a:t>
            </a:r>
            <a:r>
              <a:rPr lang="en-GB" sz="2000" dirty="0" smtClean="0">
                <a:solidFill>
                  <a:schemeClr val="accent2"/>
                </a:solidFill>
                <a:latin typeface="Courier New Bold"/>
              </a:rPr>
              <a:t> char</a:t>
            </a:r>
            <a:r>
              <a:rPr lang="en-GB" sz="2000" dirty="0" smtClean="0">
                <a:latin typeface="Courier New Bold"/>
              </a:rPr>
              <a:t>**) &amp;</a:t>
            </a:r>
            <a:r>
              <a:rPr lang="en-GB" sz="2000" dirty="0" err="1" smtClean="0">
                <a:latin typeface="Courier New Bold"/>
              </a:rPr>
              <a:t>KernelSource</a:t>
            </a:r>
            <a:r>
              <a:rPr lang="en-GB" sz="2000" dirty="0" smtClean="0">
                <a:latin typeface="Courier New Bold"/>
              </a:rPr>
              <a:t>, NULL, &amp;err);</a:t>
            </a:r>
          </a:p>
          <a:p>
            <a:pPr marL="457200" lvl="1" indent="0">
              <a:buNone/>
            </a:pPr>
            <a:endParaRPr lang="en-GB" sz="1400" dirty="0">
              <a:latin typeface="Courier New Bold"/>
            </a:endParaRPr>
          </a:p>
          <a:p>
            <a:pPr marL="357188" indent="-357188"/>
            <a:r>
              <a:rPr lang="en-GB" sz="2400" dirty="0" smtClean="0">
                <a:solidFill>
                  <a:schemeClr val="accent6"/>
                </a:solidFill>
              </a:rPr>
              <a:t>Compile </a:t>
            </a:r>
            <a:r>
              <a:rPr lang="en-GB" sz="2400" dirty="0" smtClean="0"/>
              <a:t>the program to create a “dynamic library” from which specific kernels can be pulled:</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clBuildProgram</a:t>
            </a:r>
            <a:r>
              <a:rPr lang="en-GB" sz="2000" dirty="0" smtClean="0">
                <a:latin typeface="Courier New Bold"/>
              </a:rPr>
              <a:t>(program, 0, NULL,NULL,NULL,NULL);</a:t>
            </a:r>
            <a:endParaRPr lang="en-GB" sz="1400" dirty="0" smtClean="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smtClean="0">
                <a:solidFill>
                  <a:schemeClr val="accent1"/>
                </a:solidFill>
                <a:latin typeface="Courier New Bold"/>
                <a:sym typeface="Monaco" charset="0"/>
              </a:rPr>
              <a:t>__kernel</a:t>
            </a:r>
            <a:r>
              <a:rPr lang="en-US" sz="1400" b="1" dirty="0" smtClean="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smtClean="0">
                <a:latin typeface="Courier New Bold"/>
                <a:sym typeface="Monaco" charset="0"/>
              </a:rPr>
              <a:t>(</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a:t>
            </a:r>
            <a:r>
              <a:rPr lang="en-GB" dirty="0" smtClean="0"/>
              <a:t>kernel source </a:t>
            </a:r>
            <a:r>
              <a:rPr lang="en-GB" dirty="0"/>
              <a:t>or </a:t>
            </a:r>
            <a:r>
              <a:rPr lang="en-GB" dirty="0" smtClean="0"/>
              <a:t>binary</a:t>
            </a:r>
            <a:endParaRPr lang="en-GB" dirty="0"/>
          </a:p>
          <a:p>
            <a:pPr lvl="1"/>
            <a:r>
              <a:rPr lang="en-GB" dirty="0"/>
              <a:t>List of target devices and build options</a:t>
            </a:r>
          </a:p>
          <a:p>
            <a:r>
              <a:rPr lang="en-GB" dirty="0"/>
              <a:t>The </a:t>
            </a:r>
            <a:r>
              <a:rPr lang="en-GB" dirty="0" smtClean="0"/>
              <a:t>C API build </a:t>
            </a:r>
            <a:r>
              <a:rPr lang="en-GB" dirty="0"/>
              <a:t>process to create a program </a:t>
            </a:r>
            <a:r>
              <a:rPr lang="en-GB" dirty="0" smtClean="0"/>
              <a:t>object:</a:t>
            </a:r>
            <a:endParaRPr lang="en-GB" dirty="0"/>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smtClean="0"/>
              <a:t>OpenCL uses </a:t>
            </a:r>
            <a:r>
              <a:rPr lang="en-GB" dirty="0" smtClean="0">
                <a:solidFill>
                  <a:schemeClr val="accent6"/>
                </a:solidFill>
              </a:rPr>
              <a:t>runtime compilation </a:t>
            </a:r>
            <a:r>
              <a:rPr lang="en-GB" dirty="0" smtClean="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Error messages</a:t>
            </a:r>
            <a:endParaRPr lang="en-GB" dirty="0"/>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smtClean="0"/>
              <a:t>Fetch and print </a:t>
            </a:r>
            <a:r>
              <a:rPr lang="en-GB" sz="2400" dirty="0" smtClean="0">
                <a:solidFill>
                  <a:schemeClr val="accent6"/>
                </a:solidFill>
              </a:rPr>
              <a:t>error</a:t>
            </a:r>
            <a:r>
              <a:rPr lang="en-GB" sz="2400" dirty="0" smtClean="0">
                <a:solidFill>
                  <a:schemeClr val="accent2">
                    <a:lumMod val="60000"/>
                    <a:lumOff val="40000"/>
                  </a:schemeClr>
                </a:solidFill>
              </a:rPr>
              <a:t> </a:t>
            </a:r>
            <a:r>
              <a:rPr lang="en-GB" sz="2400" dirty="0" smtClean="0"/>
              <a:t>messages:</a:t>
            </a:r>
          </a:p>
          <a:p>
            <a:pPr marL="357188" indent="-357188"/>
            <a:endParaRPr lang="en-GB" sz="2400" dirty="0" smtClean="0"/>
          </a:p>
          <a:p>
            <a:pPr marL="457200" lvl="1" indent="0">
              <a:buNone/>
            </a:pPr>
            <a:r>
              <a:rPr lang="en-GB" sz="2000" dirty="0" smtClean="0">
                <a:solidFill>
                  <a:schemeClr val="accent2"/>
                </a:solidFill>
                <a:latin typeface="Courier New Bold"/>
              </a:rPr>
              <a:t>if</a:t>
            </a:r>
            <a:r>
              <a:rPr lang="en-GB" sz="2000" dirty="0" smtClean="0">
                <a:latin typeface="Courier New Bold"/>
              </a:rPr>
              <a:t> (err != </a:t>
            </a:r>
            <a:r>
              <a:rPr lang="en-GB" sz="2000" dirty="0" smtClean="0">
                <a:solidFill>
                  <a:schemeClr val="accent1"/>
                </a:solidFill>
                <a:latin typeface="Courier New Bold"/>
              </a:rPr>
              <a:t>CL_SUCCESS</a:t>
            </a:r>
            <a:r>
              <a:rPr lang="en-GB" sz="2000" dirty="0" smtClean="0">
                <a:latin typeface="Courier New Bold"/>
              </a:rPr>
              <a:t>) {</a:t>
            </a:r>
          </a:p>
          <a:p>
            <a:pPr marL="457200" lvl="1" indent="0">
              <a:buNone/>
            </a:pPr>
            <a:r>
              <a:rPr lang="en-GB" sz="2000" dirty="0" smtClean="0">
                <a:solidFill>
                  <a:schemeClr val="accent2"/>
                </a:solidFill>
                <a:latin typeface="Courier New Bold"/>
              </a:rPr>
              <a:t> </a:t>
            </a:r>
            <a:r>
              <a:rPr lang="en-GB" sz="2000" dirty="0" err="1" smtClean="0">
                <a:solidFill>
                  <a:schemeClr val="accent2"/>
                </a:solidFill>
                <a:latin typeface="Courier New Bold"/>
              </a:rPr>
              <a:t>size_t</a:t>
            </a:r>
            <a:r>
              <a:rPr lang="en-GB" sz="2000" dirty="0" smtClean="0">
                <a:latin typeface="Courier New Bold"/>
              </a:rPr>
              <a:t> </a:t>
            </a:r>
            <a:r>
              <a:rPr lang="en-GB" sz="2000" dirty="0" err="1" smtClean="0">
                <a:latin typeface="Courier New Bold"/>
              </a:rPr>
              <a:t>len</a:t>
            </a:r>
            <a:r>
              <a:rPr lang="en-GB" sz="2000" dirty="0" smtClean="0">
                <a:latin typeface="Courier New Bold"/>
              </a:rPr>
              <a:t>;</a:t>
            </a:r>
          </a:p>
          <a:p>
            <a:pPr marL="457200" lvl="1" indent="0">
              <a:buNone/>
            </a:pPr>
            <a:r>
              <a:rPr lang="en-GB" sz="2000" dirty="0">
                <a:solidFill>
                  <a:schemeClr val="accent2"/>
                </a:solidFill>
                <a:latin typeface="Courier New Bold"/>
              </a:rPr>
              <a:t> </a:t>
            </a:r>
            <a:r>
              <a:rPr lang="en-GB" sz="2000" dirty="0" smtClean="0">
                <a:solidFill>
                  <a:schemeClr val="accent2"/>
                </a:solidFill>
                <a:latin typeface="Courier New Bold"/>
              </a:rPr>
              <a:t>char</a:t>
            </a:r>
            <a:r>
              <a:rPr lang="en-GB" sz="2000" dirty="0" smtClean="0">
                <a:latin typeface="Courier New Bold"/>
              </a:rPr>
              <a:t> buffer[2048];</a:t>
            </a:r>
          </a:p>
          <a:p>
            <a:pPr marL="457200" lvl="1" indent="0">
              <a:buNone/>
            </a:pPr>
            <a:r>
              <a:rPr lang="en-GB" sz="2000" dirty="0" smtClean="0">
                <a:solidFill>
                  <a:schemeClr val="tx2">
                    <a:lumMod val="75000"/>
                  </a:schemeClr>
                </a:solidFill>
                <a:latin typeface="Courier New Bold"/>
              </a:rPr>
              <a:t> </a:t>
            </a:r>
            <a:r>
              <a:rPr lang="en-GB" sz="2000" b="1" dirty="0" err="1" smtClean="0">
                <a:solidFill>
                  <a:schemeClr val="tx2">
                    <a:lumMod val="75000"/>
                  </a:schemeClr>
                </a:solidFill>
                <a:latin typeface="Courier New Bold"/>
              </a:rPr>
              <a:t>clGetProgramBuildInfo</a:t>
            </a:r>
            <a:r>
              <a:rPr lang="en-GB" sz="2000" dirty="0" smtClean="0">
                <a:latin typeface="Courier New Bold"/>
              </a:rPr>
              <a:t>(program, </a:t>
            </a:r>
            <a:r>
              <a:rPr lang="en-GB" sz="2000" dirty="0" err="1" smtClean="0">
                <a:latin typeface="Courier New Bold"/>
              </a:rPr>
              <a:t>device_id</a:t>
            </a:r>
            <a:r>
              <a:rPr lang="en-GB" sz="2000" dirty="0" smtClean="0">
                <a:latin typeface="Courier New Bold"/>
              </a:rPr>
              <a:t>,   </a:t>
            </a:r>
          </a:p>
          <a:p>
            <a:pPr marL="457200" lvl="1" indent="0">
              <a:buNone/>
            </a:pPr>
            <a:r>
              <a:rPr lang="en-GB" sz="2000" dirty="0">
                <a:solidFill>
                  <a:schemeClr val="accent1"/>
                </a:solidFill>
                <a:latin typeface="Courier New Bold"/>
              </a:rPr>
              <a:t> </a:t>
            </a:r>
            <a:r>
              <a:rPr lang="en-GB" sz="2000" dirty="0" smtClean="0">
                <a:solidFill>
                  <a:schemeClr val="accent1"/>
                </a:solidFill>
                <a:latin typeface="Courier New Bold"/>
              </a:rPr>
              <a:t> CL_PROGRAM_BUILD_LOG</a:t>
            </a: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(buffer), buffer, &amp;</a:t>
            </a:r>
            <a:r>
              <a:rPr lang="en-GB" sz="2000" dirty="0" err="1" smtClean="0">
                <a:latin typeface="Courier New Bold"/>
              </a:rPr>
              <a:t>len</a:t>
            </a:r>
            <a:r>
              <a:rPr lang="en-GB" sz="2000" dirty="0" smtClean="0">
                <a:latin typeface="Courier New Bold"/>
              </a:rPr>
              <a:t>);</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printf</a:t>
            </a:r>
            <a:r>
              <a:rPr lang="en-GB" sz="2000" dirty="0" smtClean="0">
                <a:latin typeface="Courier New Bold"/>
              </a:rPr>
              <a:t>(“%s\n”, buffer);</a:t>
            </a:r>
          </a:p>
          <a:p>
            <a:pPr marL="457200" lvl="1" indent="0">
              <a:buNone/>
            </a:pPr>
            <a:r>
              <a:rPr lang="en-GB" sz="2000" dirty="0" smtClean="0">
                <a:latin typeface="Courier New Bold"/>
              </a:rPr>
              <a:t>}</a:t>
            </a:r>
          </a:p>
          <a:p>
            <a:pPr marL="457200" lvl="1" indent="0">
              <a:buNone/>
            </a:pPr>
            <a:endParaRPr lang="en-GB" sz="2000" dirty="0">
              <a:latin typeface="Courier New Bold"/>
            </a:endParaRPr>
          </a:p>
          <a:p>
            <a:r>
              <a:rPr lang="en-GB" sz="2400" dirty="0"/>
              <a:t>Important to do </a:t>
            </a:r>
            <a:r>
              <a:rPr lang="en-GB" sz="2400" dirty="0" smtClean="0"/>
              <a:t>check all your OpenCL API error messages!</a:t>
            </a:r>
          </a:p>
          <a:p>
            <a:endParaRPr lang="en-GB" sz="2400" dirty="0" smtClean="0"/>
          </a:p>
          <a:p>
            <a:r>
              <a:rPr lang="en-GB" sz="2400" dirty="0" smtClean="0"/>
              <a:t>Easier in C++ with try/catch (see later)</a:t>
            </a:r>
            <a:endParaRPr lang="en-GB" sz="2400" dirty="0"/>
          </a:p>
        </p:txBody>
      </p:sp>
    </p:spTree>
    <p:extLst>
      <p:ext uri="{BB962C8B-B14F-4D97-AF65-F5344CB8AC3E}">
        <p14:creationId xmlns:p14="http://schemas.microsoft.com/office/powerpoint/2010/main" val="40206117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r>
              <a:rPr lang="en-GB" sz="2400" dirty="0" smtClean="0"/>
              <a:t>Create input vectors and assign values </a:t>
            </a:r>
            <a:r>
              <a:rPr lang="en-GB" sz="2400" dirty="0" smtClean="0">
                <a:solidFill>
                  <a:schemeClr val="accent6"/>
                </a:solidFill>
              </a:rPr>
              <a:t>on the host</a:t>
            </a:r>
            <a:r>
              <a:rPr lang="en-GB" sz="2400" dirty="0" smtClean="0"/>
              <a:t>:</a:t>
            </a:r>
          </a:p>
          <a:p>
            <a:pPr marL="457200" lvl="1" indent="0">
              <a:buNone/>
            </a:pPr>
            <a:r>
              <a:rPr lang="en-GB" sz="2000" dirty="0" smtClean="0">
                <a:solidFill>
                  <a:schemeClr val="accent2"/>
                </a:solidFill>
                <a:latin typeface="Courier New Bold"/>
              </a:rPr>
              <a:t>float</a:t>
            </a:r>
            <a:r>
              <a:rPr lang="en-GB" sz="2000" dirty="0" smtClean="0">
                <a:latin typeface="Courier New Bold"/>
              </a:rPr>
              <a:t> </a:t>
            </a:r>
            <a:r>
              <a:rPr lang="en-GB" sz="2000" dirty="0" err="1" smtClean="0">
                <a:latin typeface="Courier New Bold"/>
              </a:rPr>
              <a:t>h_a</a:t>
            </a:r>
            <a:r>
              <a:rPr lang="en-GB" sz="2000" dirty="0" smtClean="0">
                <a:latin typeface="Courier New Bold"/>
              </a:rPr>
              <a:t>[N]</a:t>
            </a:r>
            <a:r>
              <a:rPr lang="en-GB" sz="2000" dirty="0" smtClean="0">
                <a:latin typeface="Courier New Bold"/>
              </a:rPr>
              <a:t>, </a:t>
            </a:r>
            <a:r>
              <a:rPr lang="en-GB" sz="2000" dirty="0" err="1" smtClean="0">
                <a:latin typeface="Courier New Bold"/>
              </a:rPr>
              <a:t>h_b</a:t>
            </a:r>
            <a:r>
              <a:rPr lang="en-GB" sz="2000" dirty="0" smtClean="0">
                <a:latin typeface="Courier New Bold"/>
              </a:rPr>
              <a:t>[N]</a:t>
            </a:r>
            <a:r>
              <a:rPr lang="en-GB" sz="2000" dirty="0" smtClean="0">
                <a:latin typeface="Courier New Bold"/>
              </a:rPr>
              <a:t>, </a:t>
            </a:r>
            <a:r>
              <a:rPr lang="en-GB" sz="2000" dirty="0" err="1" smtClean="0">
                <a:latin typeface="Courier New Bold"/>
              </a:rPr>
              <a:t>h_c</a:t>
            </a:r>
            <a:r>
              <a:rPr lang="en-GB" sz="2000" dirty="0" smtClean="0">
                <a:latin typeface="Courier New Bold"/>
              </a:rPr>
              <a:t>[N]</a:t>
            </a:r>
            <a:r>
              <a:rPr lang="en-GB" sz="2000" dirty="0" smtClean="0">
                <a:latin typeface="Courier New Bold"/>
              </a:rPr>
              <a:t>;</a:t>
            </a:r>
          </a:p>
          <a:p>
            <a:pPr marL="457200" lvl="1" indent="0">
              <a:buNone/>
            </a:pPr>
            <a:r>
              <a:rPr lang="en-GB" sz="2000" dirty="0" smtClean="0">
                <a:solidFill>
                  <a:schemeClr val="accent2"/>
                </a:solidFill>
                <a:latin typeface="Courier New Bold"/>
              </a:rPr>
              <a:t>for</a:t>
            </a:r>
            <a:r>
              <a:rPr lang="en-GB" sz="2000" dirty="0" smtClean="0">
                <a:latin typeface="Courier New Bold"/>
              </a:rPr>
              <a:t> (</a:t>
            </a:r>
            <a:r>
              <a:rPr lang="en-GB" sz="2000" dirty="0" err="1" smtClean="0">
                <a:latin typeface="Courier New Bold"/>
              </a:rPr>
              <a:t>i</a:t>
            </a:r>
            <a:r>
              <a:rPr lang="en-GB" sz="2000" dirty="0" smtClean="0">
                <a:latin typeface="Courier New Bold"/>
              </a:rPr>
              <a:t> = 0; </a:t>
            </a:r>
            <a:r>
              <a:rPr lang="en-GB" sz="2000" dirty="0" err="1" smtClean="0">
                <a:latin typeface="Courier New Bold"/>
              </a:rPr>
              <a:t>i</a:t>
            </a:r>
            <a:r>
              <a:rPr lang="en-GB" sz="2000" dirty="0" smtClean="0">
                <a:latin typeface="Courier New Bold"/>
              </a:rPr>
              <a:t> &lt; length; </a:t>
            </a:r>
            <a:r>
              <a:rPr lang="en-GB" sz="2000" dirty="0" err="1" smtClean="0">
                <a:latin typeface="Courier New Bold"/>
              </a:rPr>
              <a:t>i</a:t>
            </a:r>
            <a:r>
              <a:rPr lang="en-GB" sz="2000" dirty="0" smtClean="0">
                <a:latin typeface="Courier New Bold"/>
              </a:rPr>
              <a:t>++) {</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h_a</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h_b</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a:t>
            </a:r>
            <a:endParaRPr lang="en-GB" sz="2000" dirty="0" smtClean="0">
              <a:latin typeface="Courier New Bold"/>
            </a:endParaRPr>
          </a:p>
          <a:p>
            <a:pPr marL="354013" indent="-354013"/>
            <a:r>
              <a:rPr lang="en-GB" sz="2400" dirty="0" smtClean="0"/>
              <a:t>Define </a:t>
            </a:r>
            <a:r>
              <a:rPr lang="en-GB" sz="2400" dirty="0" smtClean="0">
                <a:solidFill>
                  <a:schemeClr val="accent2"/>
                </a:solidFill>
              </a:rPr>
              <a:t>OpenCL </a:t>
            </a:r>
            <a:r>
              <a:rPr lang="en-GB" sz="2400" dirty="0" smtClean="0"/>
              <a:t>memory objects:</a:t>
            </a:r>
          </a:p>
          <a:p>
            <a:pPr marL="457200" lvl="1" indent="0">
              <a:buNone/>
            </a:pPr>
            <a:r>
              <a:rPr lang="en-GB" sz="2000" dirty="0" err="1" smtClean="0">
                <a:latin typeface="Courier New Bold"/>
              </a:rPr>
              <a:t>d_a</a:t>
            </a:r>
            <a:r>
              <a:rPr lang="en-GB" sz="2000" dirty="0" smtClean="0">
                <a:latin typeface="Courier New Bold"/>
              </a:rPr>
              <a:t> = </a:t>
            </a:r>
            <a:r>
              <a:rPr lang="en-GB" sz="2000" b="1" dirty="0" err="1" smtClean="0">
                <a:solidFill>
                  <a:schemeClr val="tx2">
                    <a:lumMod val="75000"/>
                  </a:schemeClr>
                </a:solidFill>
                <a:latin typeface="Courier New Bold"/>
              </a:rPr>
              <a:t>clCreateBuffer</a:t>
            </a:r>
            <a:r>
              <a:rPr lang="en-GB" sz="2000" dirty="0" smtClean="0">
                <a:latin typeface="Courier New Bold"/>
              </a:rPr>
              <a:t>(context, CL_MEM_READ_ONLY,</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smtClean="0">
                <a:latin typeface="Courier New Bold"/>
              </a:rPr>
              <a:t>*N, </a:t>
            </a:r>
            <a:r>
              <a:rPr lang="en-GB" sz="2000" dirty="0" smtClean="0">
                <a:latin typeface="Courier New Bold"/>
              </a:rPr>
              <a:t>NULL, NULL);</a:t>
            </a:r>
            <a:endParaRPr lang="en-GB" sz="2000" dirty="0">
              <a:latin typeface="Courier New Bold"/>
            </a:endParaRPr>
          </a:p>
          <a:p>
            <a:pPr marL="457200" lvl="1" indent="0">
              <a:buNone/>
            </a:pPr>
            <a:r>
              <a:rPr lang="en-GB" sz="2000" dirty="0" err="1" smtClean="0">
                <a:latin typeface="Courier New Bold"/>
              </a:rPr>
              <a:t>d_b</a:t>
            </a:r>
            <a:r>
              <a:rPr lang="en-GB" sz="2000" dirty="0" smtClean="0">
                <a:latin typeface="Courier New Bold"/>
              </a:rPr>
              <a:t> </a:t>
            </a:r>
            <a:r>
              <a:rPr lang="en-GB" sz="2000" dirty="0">
                <a:latin typeface="Courier New Bold"/>
              </a:rPr>
              <a:t>=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a:t>
            </a:r>
            <a:r>
              <a:rPr lang="en-GB" sz="2000" dirty="0" smtClean="0">
                <a:latin typeface="Courier New Bold"/>
              </a:rPr>
              <a:t>*N, </a:t>
            </a:r>
            <a:r>
              <a:rPr lang="en-GB" sz="2000" dirty="0">
                <a:latin typeface="Courier New Bold"/>
              </a:rPr>
              <a:t>NULL, NULL</a:t>
            </a:r>
            <a:r>
              <a:rPr lang="en-GB" sz="2000" dirty="0" smtClean="0">
                <a:latin typeface="Courier New Bold"/>
              </a:rPr>
              <a:t>);</a:t>
            </a:r>
          </a:p>
          <a:p>
            <a:pPr marL="457200" lvl="1" indent="0">
              <a:buNone/>
            </a:pPr>
            <a:r>
              <a:rPr lang="en-GB" sz="2000" dirty="0" err="1" smtClean="0">
                <a:latin typeface="Courier New Bold"/>
              </a:rPr>
              <a:t>d_c</a:t>
            </a:r>
            <a:r>
              <a:rPr lang="en-GB" sz="2000" dirty="0" smtClean="0">
                <a:latin typeface="Courier New Bold"/>
              </a:rPr>
              <a:t> </a:t>
            </a:r>
            <a:r>
              <a:rPr lang="en-GB" sz="2000" dirty="0">
                <a:latin typeface="Courier New Bold"/>
              </a:rPr>
              <a:t>= </a:t>
            </a:r>
            <a:r>
              <a:rPr lang="en-GB" sz="2000" b="1" dirty="0" err="1">
                <a:solidFill>
                  <a:schemeClr val="tx2">
                    <a:lumMod val="75000"/>
                  </a:schemeClr>
                </a:solidFill>
                <a:latin typeface="Courier New Bold"/>
              </a:rPr>
              <a:t>clCreateBuffer</a:t>
            </a:r>
            <a:r>
              <a:rPr lang="en-GB" sz="2000" dirty="0">
                <a:latin typeface="Courier New Bold"/>
              </a:rPr>
              <a:t>(context, </a:t>
            </a:r>
            <a:r>
              <a:rPr lang="en-GB" sz="2000" dirty="0" smtClean="0">
                <a:latin typeface="Courier New Bold"/>
              </a:rPr>
              <a:t>CL_MEM_WRITE_ONLY</a:t>
            </a:r>
            <a:r>
              <a:rPr lang="en-GB" sz="2000" dirty="0">
                <a:latin typeface="Courier New Bold"/>
              </a:rPr>
              <a:t>,</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a:t>
            </a:r>
            <a:r>
              <a:rPr lang="en-GB" sz="2000" dirty="0" smtClean="0">
                <a:latin typeface="Courier New Bold"/>
              </a:rPr>
              <a:t>*N, </a:t>
            </a:r>
            <a:r>
              <a:rPr lang="en-GB" sz="2000" dirty="0">
                <a:latin typeface="Courier New Bold"/>
              </a:rPr>
              <a:t>NULL, NULL);</a:t>
            </a:r>
            <a:endParaRPr lang="en-GB" sz="1400" dirty="0">
              <a:latin typeface="Courier New Bold"/>
            </a:endParaRPr>
          </a:p>
          <a:p>
            <a:pPr marL="457200" lvl="1" indent="0">
              <a:buNone/>
            </a:pPr>
            <a:endParaRPr lang="en-GB" sz="1400" dirty="0" smtClean="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Conventions for naming buffers</a:t>
            </a:r>
            <a:endParaRPr lang="en-GB" dirty="0"/>
          </a:p>
        </p:txBody>
      </p:sp>
      <p:sp>
        <p:nvSpPr>
          <p:cNvPr id="3" name="Content Placeholder 2"/>
          <p:cNvSpPr>
            <a:spLocks noGrp="1"/>
          </p:cNvSpPr>
          <p:nvPr>
            <p:ph idx="1"/>
          </p:nvPr>
        </p:nvSpPr>
        <p:spPr/>
        <p:txBody>
          <a:bodyPr/>
          <a:lstStyle/>
          <a:p>
            <a:r>
              <a:rPr lang="en-GB" dirty="0" smtClean="0"/>
              <a:t>It can get confusing about whether a host variable is just a regular C array or an OpenCL buffer</a:t>
            </a:r>
          </a:p>
          <a:p>
            <a:endParaRPr lang="en-GB" dirty="0"/>
          </a:p>
          <a:p>
            <a:r>
              <a:rPr lang="en-GB" dirty="0" smtClean="0"/>
              <a:t>A useful convention is to prefix the names of your regular </a:t>
            </a:r>
            <a:r>
              <a:rPr lang="en-GB" b="1" dirty="0" smtClean="0">
                <a:solidFill>
                  <a:srgbClr val="F79646"/>
                </a:solidFill>
              </a:rPr>
              <a:t>h</a:t>
            </a:r>
            <a:r>
              <a:rPr lang="en-GB" dirty="0" smtClean="0"/>
              <a:t>ost C arrays with “</a:t>
            </a:r>
            <a:r>
              <a:rPr lang="en-GB" b="1" dirty="0" smtClean="0">
                <a:solidFill>
                  <a:schemeClr val="accent6"/>
                </a:solidFill>
              </a:rPr>
              <a:t>h_</a:t>
            </a:r>
            <a:r>
              <a:rPr lang="en-GB" dirty="0" smtClean="0"/>
              <a:t>” and your OpenCL buffers which will live on the </a:t>
            </a:r>
            <a:r>
              <a:rPr lang="en-GB" b="1" dirty="0" smtClean="0">
                <a:solidFill>
                  <a:srgbClr val="F79646"/>
                </a:solidFill>
              </a:rPr>
              <a:t>d</a:t>
            </a:r>
            <a:r>
              <a:rPr lang="en-GB" dirty="0" smtClean="0"/>
              <a:t>evice with “</a:t>
            </a:r>
            <a:r>
              <a:rPr lang="en-GB" b="1" dirty="0" smtClean="0">
                <a:solidFill>
                  <a:srgbClr val="F79646"/>
                </a:solidFill>
              </a:rPr>
              <a:t>d_</a:t>
            </a:r>
            <a:r>
              <a:rPr lang="en-GB" dirty="0" smtClean="0"/>
              <a:t>”</a:t>
            </a:r>
            <a:endParaRPr lang="en-GB" dirty="0"/>
          </a:p>
        </p:txBody>
      </p:sp>
    </p:spTree>
    <p:extLst>
      <p:ext uri="{BB962C8B-B14F-4D97-AF65-F5344CB8AC3E}">
        <p14:creationId xmlns:p14="http://schemas.microsoft.com/office/powerpoint/2010/main" val="17604958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smtClean="0">
                <a:solidFill>
                  <a:schemeClr val="accent2"/>
                </a:solidFill>
              </a:rPr>
              <a:t>global </a:t>
            </a:r>
            <a:r>
              <a:rPr lang="en-GB" dirty="0" smtClean="0"/>
              <a:t>memory.</a:t>
            </a:r>
          </a:p>
          <a:p>
            <a:pPr lvl="1">
              <a:lnSpc>
                <a:spcPct val="110000"/>
              </a:lnSpc>
            </a:pPr>
            <a:endParaRPr lang="en-GB" dirty="0"/>
          </a:p>
          <a:p>
            <a:pPr marL="0" indent="0">
              <a:lnSpc>
                <a:spcPct val="110000"/>
              </a:lnSpc>
              <a:buNone/>
            </a:pPr>
            <a:r>
              <a:rPr lang="en-GB" dirty="0"/>
              <a:t>There are two kinds of memory </a:t>
            </a:r>
            <a:r>
              <a:rPr lang="en-GB" dirty="0" smtClean="0"/>
              <a:t>object</a:t>
            </a:r>
            <a:endParaRPr lang="en-GB" dirty="0"/>
          </a:p>
          <a:p>
            <a:pPr>
              <a:lnSpc>
                <a:spcPct val="110000"/>
              </a:lnSpc>
            </a:pPr>
            <a:r>
              <a:rPr lang="en-GB" b="1" i="1" dirty="0">
                <a:solidFill>
                  <a:schemeClr val="accent2"/>
                </a:solidFill>
              </a:rPr>
              <a:t>Buffer</a:t>
            </a:r>
            <a:r>
              <a:rPr lang="en-GB" dirty="0">
                <a:solidFill>
                  <a:schemeClr val="accent2"/>
                </a:solidFill>
              </a:rPr>
              <a:t> </a:t>
            </a:r>
            <a:r>
              <a:rPr lang="en-GB" dirty="0" smtClean="0"/>
              <a:t>object</a:t>
            </a:r>
            <a:r>
              <a:rPr lang="en-GB" dirty="0"/>
              <a:t>: </a:t>
            </a:r>
          </a:p>
          <a:p>
            <a:pPr lvl="1">
              <a:lnSpc>
                <a:spcPct val="110000"/>
              </a:lnSpc>
            </a:pPr>
            <a:r>
              <a:rPr lang="en-GB" dirty="0"/>
              <a:t>Defines a linear collection of </a:t>
            </a:r>
            <a:r>
              <a:rPr lang="en-GB" dirty="0" smtClean="0"/>
              <a:t>bytes (“</a:t>
            </a:r>
            <a:r>
              <a:rPr lang="en-GB" i="1" dirty="0" smtClean="0"/>
              <a:t>just a C array”</a:t>
            </a:r>
            <a:r>
              <a:rPr lang="en-GB" dirty="0" smtClean="0"/>
              <a:t>).</a:t>
            </a:r>
            <a:endParaRPr lang="en-GB" dirty="0"/>
          </a:p>
          <a:p>
            <a:pPr lvl="1">
              <a:lnSpc>
                <a:spcPct val="110000"/>
              </a:lnSpc>
            </a:pPr>
            <a:r>
              <a:rPr lang="en-GB" dirty="0"/>
              <a:t>The contents of buffer objects are fully exposed within kernels and can be accessed using pointers</a:t>
            </a:r>
          </a:p>
          <a:p>
            <a:pPr>
              <a:lnSpc>
                <a:spcPct val="110000"/>
              </a:lnSpc>
            </a:pPr>
            <a:r>
              <a:rPr lang="en-GB" b="1" i="1" dirty="0">
                <a:solidFill>
                  <a:schemeClr val="accent2"/>
                </a:solidFill>
              </a:rPr>
              <a:t>Image</a:t>
            </a:r>
            <a:r>
              <a:rPr lang="en-GB" dirty="0">
                <a:solidFill>
                  <a:schemeClr val="accent2"/>
                </a:solidFill>
              </a:rPr>
              <a:t> </a:t>
            </a:r>
            <a:r>
              <a:rPr lang="en-GB" dirty="0" smtClean="0"/>
              <a:t>object</a:t>
            </a:r>
            <a:r>
              <a:rPr lang="en-GB" dirty="0"/>
              <a: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r>
              <a:rPr lang="en-GB" dirty="0" smtClean="0"/>
              <a:t>.</a:t>
            </a:r>
          </a:p>
          <a:p>
            <a:pPr lvl="1">
              <a:lnSpc>
                <a:spcPct val="110000"/>
              </a:lnSpc>
            </a:pPr>
            <a:r>
              <a:rPr lang="en-GB" dirty="0"/>
              <a:t>Used when interfacing with a graphics API such as OpenGL.  More on this later</a:t>
            </a:r>
            <a:r>
              <a:rPr lang="en-GB" dirty="0" smtClean="0"/>
              <a:t>.</a:t>
            </a:r>
            <a:endParaRPr lang="en-GB" dirty="0"/>
          </a:p>
        </p:txBody>
      </p:sp>
    </p:spTree>
    <p:extLst>
      <p:ext uri="{BB962C8B-B14F-4D97-AF65-F5344CB8AC3E}">
        <p14:creationId xmlns:p14="http://schemas.microsoft.com/office/powerpoint/2010/main" val="25021829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a:bodyPr>
          <a:lstStyle/>
          <a:p>
            <a:r>
              <a:rPr lang="en-GB" sz="2800" dirty="0" smtClean="0"/>
              <a:t>Buffers are declared on the host as type: </a:t>
            </a:r>
            <a:r>
              <a:rPr lang="en-GB" sz="2400" b="1" dirty="0" err="1" smtClean="0">
                <a:solidFill>
                  <a:schemeClr val="accent1"/>
                </a:solidFill>
                <a:latin typeface="Courier New Bold"/>
              </a:rPr>
              <a:t>cl_mem</a:t>
            </a:r>
            <a:endParaRPr lang="en-GB" sz="2400" b="1" dirty="0" smtClean="0">
              <a:solidFill>
                <a:schemeClr val="accent1"/>
              </a:solidFill>
              <a:latin typeface="Courier New Bold"/>
            </a:endParaRPr>
          </a:p>
          <a:p>
            <a:endParaRPr lang="en-GB" sz="2400" dirty="0" smtClean="0">
              <a:latin typeface="Letter Gothic Std"/>
            </a:endParaRPr>
          </a:p>
          <a:p>
            <a:pPr marL="352425"/>
            <a:r>
              <a:rPr lang="en-GB" sz="2800" dirty="0" smtClean="0"/>
              <a:t>Arrays in host memory hold your original host-side data:</a:t>
            </a:r>
          </a:p>
          <a:p>
            <a:pPr marL="619125" lvl="1" indent="0">
              <a:buNone/>
            </a:pPr>
            <a:r>
              <a:rPr lang="en-GB" sz="2400" dirty="0">
                <a:solidFill>
                  <a:schemeClr val="accent2"/>
                </a:solidFill>
                <a:latin typeface="Courier New Bold"/>
              </a:rPr>
              <a:t>f</a:t>
            </a:r>
            <a:r>
              <a:rPr lang="en-GB" sz="2400" dirty="0" smtClean="0">
                <a:solidFill>
                  <a:schemeClr val="accent2"/>
                </a:solidFill>
                <a:latin typeface="Courier New Bold"/>
              </a:rPr>
              <a:t>loat</a:t>
            </a:r>
            <a:r>
              <a:rPr lang="en-GB" sz="2400" dirty="0" smtClean="0">
                <a:latin typeface="Courier New Bold"/>
              </a:rPr>
              <a:t> </a:t>
            </a:r>
            <a:r>
              <a:rPr lang="en-GB" sz="2400" dirty="0" err="1" smtClean="0">
                <a:latin typeface="Courier New Bold"/>
              </a:rPr>
              <a:t>h_a</a:t>
            </a:r>
            <a:r>
              <a:rPr lang="en-GB" sz="2400" dirty="0" smtClean="0">
                <a:latin typeface="Courier New Bold"/>
              </a:rPr>
              <a:t>[N]</a:t>
            </a:r>
            <a:r>
              <a:rPr lang="en-GB" sz="2400" dirty="0" smtClean="0">
                <a:latin typeface="Courier New Bold"/>
              </a:rPr>
              <a:t>, </a:t>
            </a:r>
            <a:r>
              <a:rPr lang="en-GB" sz="2400" dirty="0" err="1" smtClean="0">
                <a:latin typeface="Courier New Bold"/>
              </a:rPr>
              <a:t>h_b</a:t>
            </a:r>
            <a:r>
              <a:rPr lang="en-GB" sz="2400" dirty="0" smtClean="0">
                <a:latin typeface="Courier New Bold"/>
              </a:rPr>
              <a:t>[N]</a:t>
            </a:r>
            <a:r>
              <a:rPr lang="en-GB" sz="2400" dirty="0" smtClean="0">
                <a:latin typeface="Courier New Bold"/>
              </a:rPr>
              <a:t>;</a:t>
            </a:r>
          </a:p>
          <a:p>
            <a:pPr marL="357188" indent="-357188"/>
            <a:endParaRPr lang="en-GB" sz="2800" dirty="0" smtClean="0"/>
          </a:p>
          <a:p>
            <a:pPr marL="357188" indent="-357188"/>
            <a:r>
              <a:rPr lang="en-GB" sz="2800" dirty="0" smtClean="0"/>
              <a:t>Create the </a:t>
            </a:r>
            <a:r>
              <a:rPr lang="en-GB" sz="2800" dirty="0" smtClean="0">
                <a:solidFill>
                  <a:schemeClr val="accent3"/>
                </a:solidFill>
              </a:rPr>
              <a:t>buffer</a:t>
            </a:r>
            <a:r>
              <a:rPr lang="en-GB" sz="2800" dirty="0" smtClean="0"/>
              <a:t> (</a:t>
            </a:r>
            <a:r>
              <a:rPr lang="en-GB" sz="2800" dirty="0" err="1" smtClean="0"/>
              <a:t>d_a</a:t>
            </a:r>
            <a:r>
              <a:rPr lang="en-GB" sz="2800" dirty="0" smtClean="0"/>
              <a:t>), assign </a:t>
            </a:r>
            <a:r>
              <a:rPr lang="en-GB" sz="2800" dirty="0" err="1" smtClean="0"/>
              <a:t>sizeof</a:t>
            </a:r>
            <a:r>
              <a:rPr lang="en-GB" sz="2800" dirty="0" smtClean="0"/>
              <a:t>(float)</a:t>
            </a:r>
            <a:r>
              <a:rPr lang="en-GB" sz="2800" dirty="0" smtClean="0"/>
              <a:t>*N bytes </a:t>
            </a:r>
            <a:r>
              <a:rPr lang="en-GB" sz="2800" dirty="0" smtClean="0"/>
              <a:t>from “</a:t>
            </a:r>
            <a:r>
              <a:rPr lang="en-GB" sz="2800" dirty="0" err="1" smtClean="0"/>
              <a:t>h_a</a:t>
            </a:r>
            <a:r>
              <a:rPr lang="en-GB" sz="2800" dirty="0" smtClean="0"/>
              <a:t>” to the buffer and copy it into device memory:</a:t>
            </a:r>
          </a:p>
          <a:p>
            <a:pPr marL="619125" lvl="1" indent="0">
              <a:buNone/>
            </a:pPr>
            <a:r>
              <a:rPr lang="en-GB" sz="2400" dirty="0" err="1" smtClean="0">
                <a:solidFill>
                  <a:schemeClr val="accent1"/>
                </a:solidFill>
                <a:latin typeface="Courier New Bold"/>
              </a:rPr>
              <a:t>cl_mem</a:t>
            </a:r>
            <a:r>
              <a:rPr lang="en-GB" sz="2400" dirty="0" smtClean="0">
                <a:solidFill>
                  <a:schemeClr val="accent3"/>
                </a:solidFill>
                <a:latin typeface="Courier New Bold"/>
              </a:rPr>
              <a:t> </a:t>
            </a:r>
            <a:r>
              <a:rPr lang="en-GB" sz="2400" dirty="0" err="1" smtClean="0">
                <a:latin typeface="Courier New Bold"/>
              </a:rPr>
              <a:t>d_a</a:t>
            </a:r>
            <a:r>
              <a:rPr lang="en-GB" sz="2400" dirty="0" smtClean="0">
                <a:latin typeface="Courier New Bold"/>
              </a:rPr>
              <a:t> = </a:t>
            </a:r>
            <a:r>
              <a:rPr lang="en-GB" sz="2400" b="1" dirty="0" err="1" smtClean="0">
                <a:solidFill>
                  <a:schemeClr val="tx2">
                    <a:lumMod val="75000"/>
                  </a:schemeClr>
                </a:solidFill>
                <a:latin typeface="Courier New Bold"/>
              </a:rPr>
              <a:t>clCreateBuffer</a:t>
            </a:r>
            <a:r>
              <a:rPr lang="en-GB" sz="2400" dirty="0" smtClean="0">
                <a:latin typeface="Courier New Bold"/>
              </a:rPr>
              <a:t>(context,</a:t>
            </a:r>
          </a:p>
          <a:p>
            <a:pPr marL="457200" lvl="1" indent="0">
              <a:buNone/>
            </a:pPr>
            <a:r>
              <a:rPr lang="en-GB" sz="2400" dirty="0">
                <a:solidFill>
                  <a:schemeClr val="accent1"/>
                </a:solidFill>
                <a:latin typeface="Courier New Bold"/>
              </a:rPr>
              <a:t> </a:t>
            </a:r>
            <a:r>
              <a:rPr lang="en-GB" sz="2400" dirty="0" smtClean="0">
                <a:solidFill>
                  <a:schemeClr val="accent1"/>
                </a:solidFill>
                <a:latin typeface="Courier New Bold"/>
              </a:rPr>
              <a:t>   CL_MEM_READ_ONLY | CL_MEM_COPY_HOST_PTR</a:t>
            </a:r>
            <a:r>
              <a:rPr lang="en-GB" sz="2400" dirty="0" smtClean="0">
                <a:latin typeface="Courier New Bold"/>
              </a:rPr>
              <a:t>,</a:t>
            </a:r>
          </a:p>
          <a:p>
            <a:pPr marL="457200" lvl="1"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a:t>
            </a:r>
            <a:r>
              <a:rPr lang="en-GB" sz="2400" dirty="0" smtClean="0">
                <a:latin typeface="Courier New Bold"/>
              </a:rPr>
              <a:t>*N, </a:t>
            </a:r>
            <a:r>
              <a:rPr lang="en-GB" sz="2400" dirty="0" err="1" smtClean="0">
                <a:latin typeface="Courier New Bold"/>
              </a:rPr>
              <a:t>h_a</a:t>
            </a:r>
            <a:r>
              <a:rPr lang="en-GB" sz="2400" dirty="0" smtClean="0">
                <a:latin typeface="Courier New Bold"/>
              </a:rPr>
              <a:t>, </a:t>
            </a:r>
            <a:r>
              <a:rPr lang="en-GB" sz="2400" dirty="0">
                <a:latin typeface="Courier New Bold"/>
              </a:rPr>
              <a:t>NULL)</a:t>
            </a:r>
            <a:r>
              <a:rPr lang="en-GB" sz="2400" dirty="0" smtClean="0">
                <a:latin typeface="Courier New Bold"/>
              </a:rPr>
              <a:t>;</a:t>
            </a:r>
            <a:endParaRPr lang="en-GB" sz="2000" dirty="0" smtClean="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smtClean="0"/>
          </a:p>
          <a:p>
            <a:pPr marL="357188" indent="-357188"/>
            <a:r>
              <a:rPr lang="en-GB" sz="2800" dirty="0" smtClean="0"/>
              <a:t>Other common </a:t>
            </a:r>
            <a:r>
              <a:rPr lang="en-GB" sz="2800" dirty="0" smtClean="0">
                <a:solidFill>
                  <a:schemeClr val="accent2"/>
                </a:solidFill>
              </a:rPr>
              <a:t>memory flags </a:t>
            </a:r>
            <a:r>
              <a:rPr lang="en-GB" sz="2800" dirty="0" smtClean="0"/>
              <a:t>include:</a:t>
            </a:r>
            <a:endParaRPr lang="en-GB" sz="2800" dirty="0"/>
          </a:p>
          <a:p>
            <a:pPr marL="619125" lvl="1" indent="0">
              <a:buNone/>
            </a:pPr>
            <a:r>
              <a:rPr lang="en-GB" sz="2400" dirty="0" smtClean="0">
                <a:solidFill>
                  <a:schemeClr val="accent1"/>
                </a:solidFill>
                <a:latin typeface="Courier New Bold"/>
              </a:rPr>
              <a:t>CL_MEM_WRITE_ONLY, CL_MEM_READ_WRITE</a:t>
            </a:r>
          </a:p>
          <a:p>
            <a:pPr marL="619125" lvl="1" indent="0">
              <a:buNone/>
            </a:pPr>
            <a:endParaRPr lang="en-GB" sz="1600" dirty="0" smtClean="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smtClean="0"/>
          </a:p>
          <a:p>
            <a:pPr marL="357188" indent="-357188"/>
            <a:r>
              <a:rPr lang="en-GB" sz="2800" dirty="0" smtClean="0"/>
              <a:t>Submit command to copy the buffer back to host memory at “</a:t>
            </a:r>
            <a:r>
              <a:rPr lang="en-GB" sz="2800" dirty="0" err="1" smtClean="0"/>
              <a:t>h_c</a:t>
            </a:r>
            <a:r>
              <a:rPr lang="en-GB" sz="2800" dirty="0" smtClean="0"/>
              <a:t>”:</a:t>
            </a:r>
          </a:p>
          <a:p>
            <a:pPr marL="757238" lvl="1" indent="-357188"/>
            <a:r>
              <a:rPr lang="en-GB" sz="2400" dirty="0" smtClean="0">
                <a:solidFill>
                  <a:schemeClr val="accent1"/>
                </a:solidFill>
              </a:rPr>
              <a:t>CL_TRUE</a:t>
            </a:r>
            <a:r>
              <a:rPr lang="en-GB" sz="2400" dirty="0" smtClean="0"/>
              <a:t> = blocking, </a:t>
            </a:r>
            <a:r>
              <a:rPr lang="en-GB" sz="2400" dirty="0" smtClean="0">
                <a:solidFill>
                  <a:schemeClr val="accent1"/>
                </a:solidFill>
              </a:rPr>
              <a:t>CL_FALSE</a:t>
            </a:r>
            <a:r>
              <a:rPr lang="en-GB" sz="2400" dirty="0" smtClean="0"/>
              <a:t> = non-blocking</a:t>
            </a:r>
          </a:p>
          <a:p>
            <a:pPr marL="757238" lvl="1" indent="-357188"/>
            <a:endParaRPr lang="en-GB" sz="2400" dirty="0"/>
          </a:p>
          <a:p>
            <a:pPr marL="619125" lvl="1" indent="0">
              <a:buNone/>
            </a:pPr>
            <a:r>
              <a:rPr lang="en-GB" sz="2400" b="1" dirty="0" err="1" smtClean="0">
                <a:solidFill>
                  <a:schemeClr val="tx2">
                    <a:lumMod val="75000"/>
                  </a:schemeClr>
                </a:solidFill>
                <a:latin typeface="Courier New Bold"/>
              </a:rPr>
              <a:t>clEnqueueReadBuffer</a:t>
            </a:r>
            <a:r>
              <a:rPr lang="en-GB" sz="2400" dirty="0" smtClean="0">
                <a:latin typeface="Courier New Bold"/>
              </a:rPr>
              <a:t>(queue, </a:t>
            </a:r>
            <a:r>
              <a:rPr lang="en-GB" sz="2400" dirty="0" err="1" smtClean="0">
                <a:latin typeface="Courier New Bold"/>
              </a:rPr>
              <a:t>d_c</a:t>
            </a:r>
            <a:r>
              <a:rPr lang="en-GB" sz="2400" dirty="0" smtClean="0">
                <a:latin typeface="Courier New Bold"/>
              </a:rPr>
              <a:t>, </a:t>
            </a:r>
            <a:r>
              <a:rPr lang="en-GB" sz="2400" dirty="0" smtClean="0">
                <a:solidFill>
                  <a:schemeClr val="accent1"/>
                </a:solidFill>
                <a:latin typeface="Courier New Bold"/>
              </a:rPr>
              <a:t>CL_TRUE</a:t>
            </a:r>
            <a:r>
              <a:rPr lang="en-GB" sz="2400" dirty="0" smtClean="0">
                <a:latin typeface="Courier New Bold"/>
              </a:rPr>
              <a:t>,</a:t>
            </a:r>
          </a:p>
          <a:p>
            <a:pPr marL="619125" lvl="1" indent="0">
              <a:buNone/>
            </a:pPr>
            <a:r>
              <a:rPr lang="en-GB" sz="2400" dirty="0">
                <a:solidFill>
                  <a:schemeClr val="tx2">
                    <a:lumMod val="75000"/>
                  </a:schemeClr>
                </a:solidFill>
                <a:latin typeface="Courier New Bold"/>
              </a:rPr>
              <a:t>	</a:t>
            </a: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smtClean="0">
                <a:latin typeface="Courier New Bold"/>
              </a:rPr>
              <a:t>(</a:t>
            </a:r>
            <a:r>
              <a:rPr lang="en-GB" sz="2400" dirty="0" smtClean="0">
                <a:solidFill>
                  <a:schemeClr val="accent2"/>
                </a:solidFill>
                <a:latin typeface="Courier New Bold"/>
              </a:rPr>
              <a:t>float</a:t>
            </a:r>
            <a:r>
              <a:rPr lang="en-GB" sz="2400" dirty="0">
                <a:latin typeface="Courier New Bold"/>
              </a:rPr>
              <a:t>)</a:t>
            </a:r>
            <a:r>
              <a:rPr lang="en-GB" sz="2400" dirty="0" smtClean="0">
                <a:latin typeface="Courier New Bold"/>
              </a:rPr>
              <a:t>*N, </a:t>
            </a:r>
            <a:r>
              <a:rPr lang="en-GB" sz="2400" dirty="0" err="1" smtClean="0">
                <a:latin typeface="Courier New Bold"/>
              </a:rPr>
              <a:t>h_c</a:t>
            </a:r>
            <a:r>
              <a:rPr lang="en-GB" sz="2400" dirty="0" smtClean="0">
                <a:latin typeface="Courier New Bold"/>
              </a:rPr>
              <a:t>, </a:t>
            </a:r>
          </a:p>
          <a:p>
            <a:pPr marL="457200" lvl="1" indent="0">
              <a:buNone/>
            </a:pPr>
            <a:r>
              <a:rPr lang="en-GB" sz="2400" dirty="0">
                <a:latin typeface="Courier New Bold"/>
              </a:rPr>
              <a:t>		</a:t>
            </a:r>
            <a:r>
              <a:rPr lang="en-GB" sz="2400" dirty="0" smtClean="0">
                <a:latin typeface="Courier New Bold"/>
              </a:rPr>
              <a:t>NULL, NULL</a:t>
            </a:r>
            <a:r>
              <a:rPr lang="en-GB" sz="2400" dirty="0">
                <a:latin typeface="Courier New Bold"/>
              </a:rPr>
              <a:t>, NULL);</a:t>
            </a:r>
            <a:endParaRPr lang="en-GB" sz="1600" dirty="0">
              <a:solidFill>
                <a:prstClr val="white"/>
              </a:solidFill>
              <a:latin typeface="Courier New Bold"/>
            </a:endParaRPr>
          </a:p>
          <a:p>
            <a:pPr marL="57150" indent="0">
              <a:buNone/>
            </a:pPr>
            <a:endParaRPr lang="en-GB" sz="2000" dirty="0" smtClean="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 </a:t>
            </a:r>
            <a:r>
              <a:rPr lang="en-GB" sz="2800" dirty="0" smtClean="0">
                <a:solidFill>
                  <a:schemeClr val="accent2"/>
                </a:solidFill>
              </a:rPr>
              <a:t>kernel object </a:t>
            </a:r>
            <a:r>
              <a:rPr lang="en-GB" sz="2800" dirty="0" smtClean="0"/>
              <a:t>from the </a:t>
            </a:r>
            <a:r>
              <a:rPr lang="en-GB" sz="2800" dirty="0" smtClean="0">
                <a:solidFill>
                  <a:schemeClr val="accent1"/>
                </a:solidFill>
              </a:rPr>
              <a:t>kernel function </a:t>
            </a:r>
            <a:r>
              <a:rPr lang="en-GB" sz="2800" dirty="0" smtClean="0"/>
              <a:t>“</a:t>
            </a:r>
            <a:r>
              <a:rPr lang="en-GB" sz="2800" dirty="0" err="1" smtClean="0"/>
              <a:t>vadd</a:t>
            </a:r>
            <a:r>
              <a:rPr lang="en-GB" sz="2800" dirty="0" smtClean="0"/>
              <a:t>”:</a:t>
            </a:r>
          </a:p>
          <a:p>
            <a:endParaRPr lang="en-GB" sz="1100" dirty="0" smtClean="0"/>
          </a:p>
          <a:p>
            <a:pPr marL="96838" lvl="1" indent="0" algn="ctr">
              <a:buNone/>
            </a:pPr>
            <a:r>
              <a:rPr lang="en-GB" sz="2200" dirty="0">
                <a:latin typeface="Courier New Bold"/>
              </a:rPr>
              <a:t>k</a:t>
            </a:r>
            <a:r>
              <a:rPr lang="en-GB" sz="2200" dirty="0" smtClean="0">
                <a:latin typeface="Courier New Bold"/>
              </a:rPr>
              <a:t>ernel = </a:t>
            </a:r>
            <a:r>
              <a:rPr lang="en-GB" sz="2200" b="1" dirty="0" err="1" smtClean="0">
                <a:solidFill>
                  <a:schemeClr val="tx2">
                    <a:lumMod val="75000"/>
                  </a:schemeClr>
                </a:solidFill>
                <a:latin typeface="Courier New Bold"/>
              </a:rPr>
              <a:t>clCreateKernel</a:t>
            </a:r>
            <a:r>
              <a:rPr lang="en-GB" sz="2200" dirty="0" smtClean="0">
                <a:latin typeface="Courier New Bold"/>
              </a:rPr>
              <a:t>(program, “</a:t>
            </a:r>
            <a:r>
              <a:rPr lang="en-GB" sz="2200" dirty="0" err="1" smtClean="0">
                <a:latin typeface="Courier New Bold"/>
              </a:rPr>
              <a:t>vadd</a:t>
            </a:r>
            <a:r>
              <a:rPr lang="en-GB" sz="2200" dirty="0" smtClean="0">
                <a:latin typeface="Courier New Bold"/>
              </a:rPr>
              <a:t>”, &amp;err);</a:t>
            </a:r>
          </a:p>
          <a:p>
            <a:pPr marL="457200" lvl="1" indent="0">
              <a:buNone/>
            </a:pPr>
            <a:endParaRPr lang="en-GB" dirty="0" smtClean="0">
              <a:latin typeface="Letter Gothic Std"/>
            </a:endParaRPr>
          </a:p>
          <a:p>
            <a:pPr marL="357188" indent="-357188"/>
            <a:r>
              <a:rPr lang="en-GB" sz="2800" dirty="0" smtClean="0"/>
              <a:t>Attach arguments of the kernel function “</a:t>
            </a:r>
            <a:r>
              <a:rPr lang="en-GB" sz="2800" dirty="0" err="1" smtClean="0"/>
              <a:t>vadd</a:t>
            </a:r>
            <a:r>
              <a:rPr lang="en-GB" sz="2800" dirty="0" smtClean="0"/>
              <a:t>” to memory objects:</a:t>
            </a:r>
          </a:p>
          <a:p>
            <a:pPr marL="457200" indent="-457200"/>
            <a:endParaRPr lang="en-GB" sz="1100" dirty="0" smtClean="0">
              <a:latin typeface="Courier New Bold"/>
            </a:endParaRPr>
          </a:p>
          <a:p>
            <a:pPr marL="96838" lvl="1" indent="0">
              <a:buNone/>
            </a:pPr>
            <a:r>
              <a:rPr lang="en-GB" sz="2000" dirty="0" smtClean="0">
                <a:latin typeface="Courier New Bold"/>
              </a:rPr>
              <a:t>err  = </a:t>
            </a:r>
            <a:r>
              <a:rPr lang="en-GB" sz="2000" b="1" dirty="0" err="1" smtClean="0">
                <a:solidFill>
                  <a:schemeClr val="tx2">
                    <a:lumMod val="75000"/>
                  </a:schemeClr>
                </a:solidFill>
                <a:latin typeface="Courier New Bold"/>
              </a:rPr>
              <a:t>clSetKernelArg</a:t>
            </a:r>
            <a:r>
              <a:rPr lang="en-GB" sz="2000" dirty="0" smtClean="0">
                <a:latin typeface="Courier New Bold"/>
              </a:rPr>
              <a:t>(kernel, 0,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smtClean="0">
                <a:latin typeface="Courier New Bold"/>
              </a:rPr>
              <a:t>), &amp;</a:t>
            </a:r>
            <a:r>
              <a:rPr lang="en-GB" sz="2000" dirty="0" err="1" smtClean="0">
                <a:latin typeface="Courier New Bold"/>
              </a:rPr>
              <a:t>d_a</a:t>
            </a:r>
            <a:r>
              <a:rPr lang="en-GB" sz="2000" dirty="0" smtClean="0">
                <a:latin typeface="Courier New Bold"/>
              </a:rPr>
              <a:t>);</a:t>
            </a:r>
          </a:p>
          <a:p>
            <a:pPr marL="96838" lvl="1" indent="0">
              <a:buNone/>
            </a:pPr>
            <a:r>
              <a:rPr lang="en-GB" sz="2000" dirty="0">
                <a:latin typeface="Courier New Bold"/>
              </a:rPr>
              <a:t>err </a:t>
            </a:r>
            <a:r>
              <a:rPr lang="en-GB" sz="2000" dirty="0" smtClean="0">
                <a:latin typeface="Courier New Bold"/>
              </a:rPr>
              <a:t>|= </a:t>
            </a:r>
            <a:r>
              <a:rPr lang="en-GB" sz="2000" b="1" dirty="0" err="1" smtClean="0">
                <a:solidFill>
                  <a:schemeClr val="tx2">
                    <a:lumMod val="75000"/>
                  </a:schemeClr>
                </a:solidFill>
                <a:latin typeface="Courier New Bold"/>
              </a:rPr>
              <a:t>clSetKernelArg</a:t>
            </a:r>
            <a:r>
              <a:rPr lang="en-GB" sz="2000" dirty="0" smtClean="0">
                <a:latin typeface="Courier New Bold"/>
              </a:rPr>
              <a:t>(kernel, 1,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d_b</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b="1" dirty="0" err="1" smtClean="0">
                <a:solidFill>
                  <a:schemeClr val="tx2">
                    <a:lumMod val="75000"/>
                  </a:schemeClr>
                </a:solidFill>
                <a:latin typeface="Courier New Bold"/>
              </a:rPr>
              <a:t>clSetKernelArg</a:t>
            </a:r>
            <a:r>
              <a:rPr lang="en-GB" sz="2000" dirty="0" smtClean="0">
                <a:latin typeface="Courier New Bold"/>
              </a:rPr>
              <a:t>(kernel, 2,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d_c</a:t>
            </a:r>
            <a:r>
              <a:rPr lang="en-GB" sz="2000" dirty="0" smtClean="0">
                <a:latin typeface="Courier New Bold"/>
              </a:rPr>
              <a:t>)</a:t>
            </a:r>
            <a:r>
              <a:rPr lang="en-GB" sz="2000" dirty="0" smtClean="0">
                <a:latin typeface="Courier New Bold"/>
              </a:rPr>
              <a:t>;</a:t>
            </a:r>
            <a:endParaRPr lang="en-GB" sz="2000" dirty="0">
              <a:latin typeface="Courier New Bold"/>
            </a:endParaRPr>
          </a:p>
        </p:txBody>
      </p:sp>
    </p:spTree>
    <p:extLst>
      <p:ext uri="{BB962C8B-B14F-4D97-AF65-F5344CB8AC3E}">
        <p14:creationId xmlns:p14="http://schemas.microsoft.com/office/powerpoint/2010/main" val="170444721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268760"/>
            <a:ext cx="8784976" cy="5400600"/>
          </a:xfrm>
        </p:spPr>
        <p:txBody>
          <a:bodyPr>
            <a:noAutofit/>
          </a:bodyPr>
          <a:lstStyle/>
          <a:p>
            <a:r>
              <a:rPr lang="en-GB" sz="2400" dirty="0" smtClean="0"/>
              <a:t>Write </a:t>
            </a:r>
            <a:r>
              <a:rPr lang="en-GB" sz="2400" dirty="0" smtClean="0">
                <a:solidFill>
                  <a:schemeClr val="accent2"/>
                </a:solidFill>
              </a:rPr>
              <a:t>Buffers </a:t>
            </a:r>
            <a:r>
              <a:rPr lang="en-GB" sz="2400" dirty="0" smtClean="0"/>
              <a:t>from </a:t>
            </a:r>
            <a:r>
              <a:rPr lang="en-GB" sz="2400" dirty="0">
                <a:solidFill>
                  <a:schemeClr val="accent2"/>
                </a:solidFill>
              </a:rPr>
              <a:t>host</a:t>
            </a:r>
            <a:r>
              <a:rPr lang="en-GB" sz="2400" dirty="0" smtClean="0"/>
              <a:t> memory into </a:t>
            </a:r>
            <a:r>
              <a:rPr lang="en-GB" sz="2400" dirty="0" smtClean="0">
                <a:solidFill>
                  <a:schemeClr val="accent2"/>
                </a:solidFill>
              </a:rPr>
              <a:t>global </a:t>
            </a:r>
            <a:r>
              <a:rPr lang="en-GB" sz="2400" dirty="0" smtClean="0"/>
              <a:t>memory (as </a:t>
            </a:r>
            <a:r>
              <a:rPr lang="en-GB" sz="2400" dirty="0" smtClean="0">
                <a:solidFill>
                  <a:schemeClr val="accent1"/>
                </a:solidFill>
              </a:rPr>
              <a:t>non-blocking</a:t>
            </a:r>
            <a:r>
              <a:rPr lang="en-GB" sz="2400" dirty="0" smtClean="0"/>
              <a:t> </a:t>
            </a:r>
            <a:r>
              <a:rPr lang="en-GB" sz="2400" dirty="0" smtClean="0"/>
              <a:t>operations from the host's point of view)</a:t>
            </a:r>
            <a:r>
              <a:rPr lang="en-GB" sz="2400" dirty="0" smtClean="0"/>
              <a:t>:</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clEnqueueWriteBuffer</a:t>
            </a:r>
            <a:r>
              <a:rPr lang="en-GB" sz="2000" dirty="0" smtClean="0">
                <a:latin typeface="Courier New Bold"/>
              </a:rPr>
              <a:t>(commands, </a:t>
            </a:r>
            <a:r>
              <a:rPr lang="en-GB" sz="2000" dirty="0" err="1" smtClean="0">
                <a:latin typeface="Courier New Bold"/>
              </a:rPr>
              <a:t>d_a</a:t>
            </a:r>
            <a:r>
              <a:rPr lang="en-GB" sz="2000" dirty="0" smtClean="0">
                <a:latin typeface="Courier New Bold"/>
              </a:rPr>
              <a:t>, CL_FALSE,</a:t>
            </a:r>
          </a:p>
          <a:p>
            <a:pPr marL="457200" lvl="1" indent="0">
              <a:buNone/>
            </a:pPr>
            <a:r>
              <a:rPr lang="en-GB" sz="2000" dirty="0" smtClean="0">
                <a:latin typeface="Courier New Bold"/>
              </a:rPr>
              <a:t>         0,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smtClean="0">
                <a:latin typeface="Courier New Bold"/>
              </a:rPr>
              <a:t>*N, </a:t>
            </a:r>
            <a:r>
              <a:rPr lang="en-GB" sz="2000" dirty="0" err="1" smtClean="0">
                <a:latin typeface="Courier New Bold"/>
              </a:rPr>
              <a:t>h_a</a:t>
            </a:r>
            <a:r>
              <a:rPr lang="en-GB" sz="2000" dirty="0" smtClean="0">
                <a:latin typeface="Courier New Bold"/>
              </a:rPr>
              <a:t>, 0, NULL, NULL);</a:t>
            </a:r>
          </a:p>
          <a:p>
            <a:pPr marL="457200" lvl="1" indent="0">
              <a:buNone/>
            </a:pPr>
            <a:r>
              <a:rPr lang="en-GB" sz="2000" dirty="0">
                <a:latin typeface="Courier New Bold"/>
              </a:rPr>
              <a:t>err = </a:t>
            </a:r>
            <a:r>
              <a:rPr lang="en-GB" sz="2000" b="1" dirty="0" err="1" smtClean="0">
                <a:solidFill>
                  <a:schemeClr val="tx2">
                    <a:lumMod val="75000"/>
                  </a:schemeClr>
                </a:solidFill>
                <a:latin typeface="Courier New Bold"/>
              </a:rPr>
              <a:t>clEnqueueWriteBuffer</a:t>
            </a:r>
            <a:r>
              <a:rPr lang="en-GB" sz="2000" dirty="0" smtClean="0">
                <a:latin typeface="Courier New Bold"/>
              </a:rPr>
              <a:t>(commands</a:t>
            </a:r>
            <a:r>
              <a:rPr lang="en-GB" sz="2000" dirty="0">
                <a:latin typeface="Courier New Bold"/>
              </a:rPr>
              <a:t>, </a:t>
            </a:r>
            <a:r>
              <a:rPr lang="en-GB" sz="2000" dirty="0" err="1" smtClean="0">
                <a:latin typeface="Courier New Bold"/>
              </a:rPr>
              <a:t>d_b</a:t>
            </a:r>
            <a:r>
              <a:rPr lang="en-GB" sz="2000" dirty="0" smtClean="0">
                <a:latin typeface="Courier New Bold"/>
              </a:rPr>
              <a:t>, </a:t>
            </a:r>
            <a:r>
              <a:rPr lang="en-GB" sz="2000" dirty="0">
                <a:latin typeface="Courier New Bold"/>
              </a:rPr>
              <a:t>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a:t>
            </a:r>
            <a:r>
              <a:rPr lang="en-GB" sz="2000" dirty="0" smtClean="0">
                <a:latin typeface="Courier New Bold"/>
              </a:rPr>
              <a:t>*N, </a:t>
            </a:r>
            <a:r>
              <a:rPr lang="en-GB" sz="2000" dirty="0" err="1" smtClean="0">
                <a:latin typeface="Courier New Bold"/>
              </a:rPr>
              <a:t>h_b</a:t>
            </a:r>
            <a:r>
              <a:rPr lang="en-GB" sz="2000" dirty="0" smtClean="0">
                <a:latin typeface="Courier New Bold"/>
              </a:rPr>
              <a:t>, </a:t>
            </a:r>
            <a:r>
              <a:rPr lang="en-GB" sz="2000" dirty="0">
                <a:latin typeface="Courier New Bold"/>
              </a:rPr>
              <a:t>0, NULL, NULL</a:t>
            </a:r>
            <a:r>
              <a:rPr lang="en-GB" sz="2000" dirty="0" smtClean="0">
                <a:solidFill>
                  <a:prstClr val="white"/>
                </a:solidFill>
                <a:latin typeface="Letter Gothic Std"/>
              </a:rPr>
              <a:t>);</a:t>
            </a:r>
            <a:endParaRPr lang="en-GB" sz="2400" dirty="0" smtClean="0">
              <a:latin typeface="Letter Gothic Std"/>
            </a:endParaRPr>
          </a:p>
          <a:p>
            <a:pPr marL="357188" indent="-357188"/>
            <a:endParaRPr lang="en-GB" sz="2400" dirty="0" smtClean="0"/>
          </a:p>
          <a:p>
            <a:pPr marL="357188" indent="-357188"/>
            <a:r>
              <a:rPr lang="en-GB" sz="2400" dirty="0" err="1" smtClean="0"/>
              <a:t>Enqueue</a:t>
            </a:r>
            <a:r>
              <a:rPr lang="en-GB" sz="2400" dirty="0" smtClean="0"/>
              <a:t> the kernel for execution (note: in-order so OK):</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clEnqueueNDRangeKernel</a:t>
            </a:r>
            <a:r>
              <a:rPr lang="en-GB" sz="2000" dirty="0" smtClean="0">
                <a:latin typeface="Courier New Bold"/>
              </a:rPr>
              <a:t>(commands, kernel, 1,</a:t>
            </a:r>
          </a:p>
          <a:p>
            <a:pPr marL="457200" lvl="1" indent="0">
              <a:buNone/>
            </a:pPr>
            <a:r>
              <a:rPr lang="en-GB" sz="2000" dirty="0">
                <a:latin typeface="Courier New Bold"/>
              </a:rPr>
              <a:t> </a:t>
            </a:r>
            <a:r>
              <a:rPr lang="en-GB" sz="2000" dirty="0" smtClean="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a:t>
            </a:r>
            <a:r>
              <a:rPr lang="en-GB" dirty="0" err="1" smtClean="0"/>
              <a:t>Opencl</a:t>
            </a:r>
            <a:r>
              <a:rPr lang="en-GB" dirty="0" smtClean="0"/>
              <a:t> platforms</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1</a:t>
            </a:r>
            <a:endParaRPr lang="en-GB" dirty="0">
              <a:solidFill>
                <a:schemeClr val="tx1"/>
              </a:solidFill>
            </a:endParaRPr>
          </a:p>
        </p:txBody>
      </p:sp>
    </p:spTree>
    <p:extLst>
      <p:ext uri="{BB962C8B-B14F-4D97-AF65-F5344CB8AC3E}">
        <p14:creationId xmlns:p14="http://schemas.microsoft.com/office/powerpoint/2010/main" val="8058328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a:t>
            </a:r>
            <a:r>
              <a:rPr lang="en-GB" sz="2400" dirty="0"/>
              <a:t>have an in-order queue which assures the previous commands </a:t>
            </a:r>
            <a:r>
              <a:rPr lang="en-GB" sz="2400" dirty="0" smtClean="0"/>
              <a:t>will have completed </a:t>
            </a:r>
            <a:r>
              <a:rPr lang="en-GB" sz="2400" dirty="0"/>
              <a:t>before </a:t>
            </a:r>
            <a:r>
              <a:rPr lang="en-GB" sz="2400" dirty="0" smtClean="0"/>
              <a:t>this </a:t>
            </a:r>
            <a:r>
              <a:rPr lang="en-GB" sz="2400" dirty="0"/>
              <a:t>read can begin</a:t>
            </a:r>
            <a:r>
              <a:rPr lang="en-GB" sz="2400" dirty="0" smtClean="0"/>
              <a:t>.</a:t>
            </a:r>
          </a:p>
          <a:p>
            <a:pPr marL="357188" indent="-357188"/>
            <a:endParaRPr lang="en-GB" sz="2400" dirty="0" smtClean="0"/>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clEnqueueReadBuffer</a:t>
            </a:r>
            <a:r>
              <a:rPr lang="en-GB" sz="2000" dirty="0" smtClean="0">
                <a:latin typeface="Courier New Bold"/>
              </a:rPr>
              <a:t>(commands, </a:t>
            </a:r>
            <a:r>
              <a:rPr lang="en-GB" sz="2000" dirty="0" err="1" smtClean="0">
                <a:latin typeface="Courier New Bold"/>
              </a:rPr>
              <a:t>d_c</a:t>
            </a:r>
            <a:r>
              <a:rPr lang="en-GB" sz="2000" dirty="0" smtClean="0">
                <a:latin typeface="Courier New Bold"/>
              </a:rPr>
              <a:t>, </a:t>
            </a:r>
            <a:r>
              <a:rPr lang="en-GB" sz="2000" dirty="0" smtClean="0">
                <a:solidFill>
                  <a:schemeClr val="accent1"/>
                </a:solidFill>
                <a:latin typeface="Courier New Bold"/>
              </a:rPr>
              <a:t>CL_TRUE</a:t>
            </a:r>
            <a:r>
              <a:rPr lang="en-GB" sz="2000" dirty="0" smtClean="0">
                <a:latin typeface="Courier New Bold"/>
              </a:rPr>
              <a:t>,</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smtClean="0">
                <a:latin typeface="Courier New Bold"/>
              </a:rPr>
              <a:t>*N, </a:t>
            </a:r>
            <a:r>
              <a:rPr lang="en-GB" sz="2000" dirty="0" err="1" smtClean="0">
                <a:latin typeface="Courier New Bold"/>
              </a:rPr>
              <a:t>h_c</a:t>
            </a:r>
            <a:r>
              <a:rPr lang="en-GB" sz="2000" dirty="0" smtClean="0">
                <a:latin typeface="Courier New Bold"/>
              </a:rPr>
              <a:t>, 0, NULL, NULL);</a:t>
            </a:r>
          </a:p>
        </p:txBody>
      </p:sp>
    </p:spTree>
    <p:extLst>
      <p:ext uri="{BB962C8B-B14F-4D97-AF65-F5344CB8AC3E}">
        <p14:creationId xmlns:p14="http://schemas.microsoft.com/office/powerpoint/2010/main" val="209021309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Find number of platforms</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Get all platforms</a:t>
            </a:r>
          </a:p>
          <a:p>
            <a:pPr marL="0" indent="0">
              <a:buNone/>
            </a:pPr>
            <a:r>
              <a:rPr lang="en-GB" sz="1000" b="1" dirty="0" err="1" smtClean="0">
                <a:solidFill>
                  <a:schemeClr val="tx1">
                    <a:lumMod val="85000"/>
                  </a:schemeClr>
                </a:solidFill>
                <a:latin typeface="Courier New Bold"/>
              </a:rPr>
              <a:t>cl_platform_id</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Find a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for </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,DEVICE,1,&amp;</a:t>
            </a:r>
            <a:r>
              <a:rPr lang="en-GB" sz="1000" b="1" dirty="0">
                <a:solidFill>
                  <a:schemeClr val="tx1">
                    <a:lumMod val="85000"/>
                  </a:schemeClr>
                </a:solidFill>
                <a:latin typeface="Courier New Bold"/>
              </a:rPr>
              <a:t>device_id</a:t>
            </a:r>
            <a:r>
              <a:rPr lang="en-GB" sz="1000" b="1" dirty="0" smtClean="0">
                <a:solidFill>
                  <a:schemeClr val="tx1">
                    <a:lumMod val="85000"/>
                  </a:schemeClr>
                </a:solidFill>
                <a:latin typeface="Courier New Bold"/>
              </a:rPr>
              <a:t>,NULL</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if </a:t>
            </a:r>
            <a:r>
              <a:rPr lang="en-GB" sz="1000" b="1" dirty="0">
                <a:solidFill>
                  <a:schemeClr val="tx1">
                    <a:lumMod val="85000"/>
                  </a:schemeClr>
                </a:solidFill>
                <a:latin typeface="Courier New Bold"/>
              </a:rPr>
              <a:t>(err == CL_SUCCESS)</a:t>
            </a:r>
          </a:p>
          <a:p>
            <a:pPr marL="0" indent="0">
              <a:buNone/>
            </a:pPr>
            <a:r>
              <a:rPr lang="en-GB" sz="1000" b="1" dirty="0" smtClean="0">
                <a:solidFill>
                  <a:schemeClr val="tx1">
                    <a:lumMod val="85000"/>
                  </a:schemeClr>
                </a:solidFill>
                <a:latin typeface="Courier New Bold"/>
              </a:rPr>
              <a:t>    break</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  </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a:t>
            </a:r>
            <a:r>
              <a:rPr lang="en-GB" sz="1000" b="1" dirty="0" smtClean="0">
                <a:solidFill>
                  <a:schemeClr val="tx1">
                    <a:lumMod val="85000"/>
                  </a:schemeClr>
                </a:solidFill>
                <a:latin typeface="Courier New Bold"/>
              </a:rPr>
              <a:t>context for 1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context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a:t>
            </a:r>
            <a:r>
              <a:rPr lang="en-GB" sz="1000" b="1" dirty="0" err="1" smtClean="0">
                <a:solidFill>
                  <a:schemeClr val="tx1">
                    <a:lumMod val="85000"/>
                  </a:schemeClr>
                </a:solidFill>
                <a:latin typeface="Courier New Bold"/>
              </a:rPr>
              <a:t>,NULL,&amp;</a:t>
            </a:r>
            <a:r>
              <a:rPr lang="en-GB" sz="1000" b="1" dirty="0" err="1">
                <a:solidFill>
                  <a:schemeClr val="tx1">
                    <a:lumMod val="85000"/>
                  </a:schemeClr>
                </a:solidFill>
                <a:latin typeface="Courier New Bold"/>
              </a:rPr>
              <a:t>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command </a:t>
            </a:r>
            <a:r>
              <a:rPr lang="en-GB" sz="1000" b="1" dirty="0" smtClean="0">
                <a:solidFill>
                  <a:schemeClr val="tx1">
                    <a:lumMod val="85000"/>
                  </a:schemeClr>
                </a:solidFill>
                <a:latin typeface="Courier New Bold"/>
              </a:rPr>
              <a:t>queue for our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commands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the compute program from the source buffer</a:t>
            </a:r>
          </a:p>
          <a:p>
            <a:pPr marL="0" indent="0">
              <a:buNone/>
            </a:pPr>
            <a:r>
              <a:rPr lang="en-GB" sz="1000" b="1" dirty="0" smtClean="0">
                <a:solidFill>
                  <a:schemeClr val="tx1">
                    <a:lumMod val="85000"/>
                  </a:schemeClr>
                </a:solidFill>
                <a:latin typeface="Courier New Bold"/>
              </a:rPr>
              <a:t>program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t>
            </a:r>
            <a:r>
              <a:rPr lang="en-GB" sz="1000" b="1" dirty="0" smtClean="0">
                <a:solidFill>
                  <a:schemeClr val="tx1">
                    <a:lumMod val="85000"/>
                  </a:schemeClr>
                </a:solidFill>
                <a:latin typeface="Courier New Bold"/>
              </a:rPr>
              <a:t>&amp;</a:t>
            </a:r>
            <a:r>
              <a:rPr lang="en-GB" sz="1000" b="1" dirty="0" err="1" smtClean="0">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r>
              <a:rPr lang="en-GB" sz="1050" b="1" dirty="0" smtClean="0">
                <a:solidFill>
                  <a:schemeClr val="tx1">
                    <a:lumMod val="85000"/>
                  </a:schemeClr>
                </a:solidFill>
                <a:latin typeface="Courier New Bold"/>
              </a:rPr>
              <a:t>;</a:t>
            </a:r>
          </a:p>
          <a:p>
            <a:pPr marL="0" indent="0">
              <a:buNone/>
            </a:pPr>
            <a:endParaRPr lang="en-GB" sz="1050" b="1" dirty="0" smtClean="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Write a and b vectors into </a:t>
            </a:r>
            <a:r>
              <a:rPr lang="en-GB" sz="1050" b="1" dirty="0" smtClean="0">
                <a:solidFill>
                  <a:schemeClr val="tx1">
                    <a:lumMod val="85000"/>
                  </a:schemeClr>
                </a:solidFill>
                <a:latin typeface="Courier New Bold"/>
              </a:rPr>
              <a:t>device global memory </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endParaRPr lang="en-GB" sz="1050" b="1" dirty="0" smtClean="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smtClean="0">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Execute the </a:t>
            </a:r>
            <a:r>
              <a:rPr lang="en-GB" sz="1050" b="1" dirty="0" smtClean="0">
                <a:solidFill>
                  <a:schemeClr val="tx1">
                    <a:lumMod val="85000"/>
                  </a:schemeClr>
                </a:solidFill>
                <a:latin typeface="Courier New Bold"/>
              </a:rPr>
              <a:t>kernel, let the run-time choose WG size</a:t>
            </a: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Read back the results </a:t>
            </a:r>
            <a:r>
              <a:rPr lang="en-GB" sz="1050" b="1" dirty="0" smtClean="0">
                <a:solidFill>
                  <a:schemeClr val="tx1">
                    <a:lumMod val="85000"/>
                  </a:schemeClr>
                </a:solidFill>
                <a:latin typeface="Courier New Bold"/>
              </a:rPr>
              <a:t>from device global memory</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clEnqueueReadBuffer</a:t>
            </a:r>
            <a:r>
              <a:rPr lang="en-GB" sz="1050" b="1" dirty="0" smtClean="0">
                <a:solidFill>
                  <a:schemeClr val="tx1">
                    <a:lumMod val="85000"/>
                  </a:schemeClr>
                </a:solidFill>
                <a:latin typeface="Courier New Bold"/>
              </a:rPr>
              <a:t>(commands</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smtClean="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Write a and b vectors into </a:t>
            </a:r>
            <a:r>
              <a:rPr lang="en-GB" sz="1050" b="1" dirty="0" smtClean="0">
                <a:solidFill>
                  <a:schemeClr val="tx1">
                    <a:lumMod val="85000"/>
                  </a:schemeClr>
                </a:solidFill>
                <a:latin typeface="Courier New Bold"/>
              </a:rPr>
              <a:t>device global memory </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endParaRPr lang="en-GB" sz="1050" b="1" dirty="0" smtClean="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smtClean="0">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Execute the </a:t>
            </a:r>
            <a:r>
              <a:rPr lang="en-GB" sz="1050" b="1" dirty="0" smtClean="0">
                <a:solidFill>
                  <a:schemeClr val="tx1">
                    <a:lumMod val="85000"/>
                  </a:schemeClr>
                </a:solidFill>
                <a:latin typeface="Courier New Bold"/>
              </a:rPr>
              <a:t>kernel, let the run-time choose WG size</a:t>
            </a: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Read back the results </a:t>
            </a:r>
            <a:r>
              <a:rPr lang="en-GB" sz="1050" b="1" dirty="0" smtClean="0">
                <a:solidFill>
                  <a:schemeClr val="tx1">
                    <a:lumMod val="85000"/>
                  </a:schemeClr>
                </a:solidFill>
                <a:latin typeface="Courier New Bold"/>
              </a:rPr>
              <a:t>from device global memory</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clEnqueueReadBuffer</a:t>
            </a:r>
            <a:r>
              <a:rPr lang="en-GB" sz="1050" b="1" dirty="0" smtClean="0">
                <a:solidFill>
                  <a:schemeClr val="tx1">
                    <a:lumMod val="85000"/>
                  </a:schemeClr>
                </a:solidFill>
                <a:latin typeface="Courier New Bold"/>
              </a:rPr>
              <a:t>(commands</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Find number of platforms</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Get all platforms</a:t>
            </a:r>
          </a:p>
          <a:p>
            <a:pPr marL="0" indent="0">
              <a:buNone/>
            </a:pPr>
            <a:r>
              <a:rPr lang="en-GB" sz="1000" b="1" dirty="0" err="1" smtClean="0">
                <a:solidFill>
                  <a:schemeClr val="tx1">
                    <a:lumMod val="85000"/>
                  </a:schemeClr>
                </a:solidFill>
                <a:latin typeface="Courier New Bold"/>
              </a:rPr>
              <a:t>cl_platform_id</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Find a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for </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,DEVICE,1,&amp;</a:t>
            </a:r>
            <a:r>
              <a:rPr lang="en-GB" sz="1000" b="1" dirty="0">
                <a:solidFill>
                  <a:schemeClr val="tx1">
                    <a:lumMod val="85000"/>
                  </a:schemeClr>
                </a:solidFill>
                <a:latin typeface="Courier New Bold"/>
              </a:rPr>
              <a:t>device_id</a:t>
            </a:r>
            <a:r>
              <a:rPr lang="en-GB" sz="1000" b="1" dirty="0" smtClean="0">
                <a:solidFill>
                  <a:schemeClr val="tx1">
                    <a:lumMod val="85000"/>
                  </a:schemeClr>
                </a:solidFill>
                <a:latin typeface="Courier New Bold"/>
              </a:rPr>
              <a:t>,NULL</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if </a:t>
            </a:r>
            <a:r>
              <a:rPr lang="en-GB" sz="1000" b="1" dirty="0">
                <a:solidFill>
                  <a:schemeClr val="tx1">
                    <a:lumMod val="85000"/>
                  </a:schemeClr>
                </a:solidFill>
                <a:latin typeface="Courier New Bold"/>
              </a:rPr>
              <a:t>(err == CL_SUCCESS)</a:t>
            </a:r>
          </a:p>
          <a:p>
            <a:pPr marL="0" indent="0">
              <a:buNone/>
            </a:pPr>
            <a:r>
              <a:rPr lang="en-GB" sz="1000" b="1" dirty="0" smtClean="0">
                <a:solidFill>
                  <a:schemeClr val="tx1">
                    <a:lumMod val="85000"/>
                  </a:schemeClr>
                </a:solidFill>
                <a:latin typeface="Courier New Bold"/>
              </a:rPr>
              <a:t>    break</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  </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a:t>
            </a:r>
            <a:r>
              <a:rPr lang="en-GB" sz="1000" b="1" dirty="0" smtClean="0">
                <a:solidFill>
                  <a:schemeClr val="tx1">
                    <a:lumMod val="85000"/>
                  </a:schemeClr>
                </a:solidFill>
                <a:latin typeface="Courier New Bold"/>
              </a:rPr>
              <a:t>context for 1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context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a:t>
            </a:r>
            <a:r>
              <a:rPr lang="en-GB" sz="1000" b="1" dirty="0" err="1" smtClean="0">
                <a:solidFill>
                  <a:schemeClr val="tx1">
                    <a:lumMod val="85000"/>
                  </a:schemeClr>
                </a:solidFill>
                <a:latin typeface="Courier New Bold"/>
              </a:rPr>
              <a:t>,NULL,&amp;</a:t>
            </a:r>
            <a:r>
              <a:rPr lang="en-GB" sz="1000" b="1" dirty="0" err="1">
                <a:solidFill>
                  <a:schemeClr val="tx1">
                    <a:lumMod val="85000"/>
                  </a:schemeClr>
                </a:solidFill>
                <a:latin typeface="Courier New Bold"/>
              </a:rPr>
              <a:t>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command </a:t>
            </a:r>
            <a:r>
              <a:rPr lang="en-GB" sz="1000" b="1" dirty="0" smtClean="0">
                <a:solidFill>
                  <a:schemeClr val="tx1">
                    <a:lumMod val="85000"/>
                  </a:schemeClr>
                </a:solidFill>
                <a:latin typeface="Courier New Bold"/>
              </a:rPr>
              <a:t>queue for our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commands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the compute program from the source buffer</a:t>
            </a:r>
          </a:p>
          <a:p>
            <a:pPr marL="0" indent="0">
              <a:buNone/>
            </a:pPr>
            <a:r>
              <a:rPr lang="en-GB" sz="1000" b="1" dirty="0" smtClean="0">
                <a:solidFill>
                  <a:schemeClr val="tx1">
                    <a:lumMod val="85000"/>
                  </a:schemeClr>
                </a:solidFill>
                <a:latin typeface="Courier New Bold"/>
              </a:rPr>
              <a:t>program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t>
            </a:r>
            <a:r>
              <a:rPr lang="en-GB" sz="1000" b="1" dirty="0" smtClean="0">
                <a:solidFill>
                  <a:schemeClr val="tx1">
                    <a:lumMod val="85000"/>
                  </a:schemeClr>
                </a:solidFill>
                <a:latin typeface="Courier New Bold"/>
              </a:rPr>
              <a:t>&amp;</a:t>
            </a:r>
            <a:r>
              <a:rPr lang="en-GB" sz="1000" b="1" dirty="0" err="1" smtClean="0">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smtClean="0"/>
              <a:t>Vector Addition – Host Program</a:t>
            </a:r>
            <a:endParaRPr lang="en-GB" dirty="0"/>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2) Create and build the </a:t>
            </a: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3) Define </a:t>
            </a: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4) Create </a:t>
            </a: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smtClean="0">
                <a:ln>
                  <a:noFill/>
                </a:ln>
                <a:solidFill>
                  <a:srgbClr val="000000"/>
                </a:solidFill>
                <a:uLnTx/>
                <a:uFillTx/>
                <a:latin typeface="+mj-lt"/>
                <a:ea typeface="ヒラギノ角ゴ ProN W3" charset="-128"/>
                <a:cs typeface="Arial"/>
                <a:sym typeface="Myriad Set Text" charset="0"/>
              </a:rPr>
              <a:t>    a) </a:t>
            </a:r>
            <a:r>
              <a:rPr lang="en-US" b="1" kern="0" dirty="0" smtClean="0">
                <a:solidFill>
                  <a:srgbClr val="000000"/>
                </a:solidFill>
                <a:latin typeface="+mj-lt"/>
                <a:ea typeface="ヒラギノ角ゴ ProN W3" charset="-128"/>
                <a:cs typeface="Arial"/>
                <a:sym typeface="Myriad Set Text" charset="0"/>
              </a:rPr>
              <a:t>Write buffers to device</a:t>
            </a:r>
            <a:r>
              <a:rPr lang="en-US" b="1" kern="0" dirty="0">
                <a:solidFill>
                  <a:srgbClr val="000000"/>
                </a:solidFill>
                <a:latin typeface="+mj-lt"/>
                <a:ea typeface="ヒラギノ角ゴ ProN W3" charset="-128"/>
                <a:cs typeface="Arial"/>
                <a:sym typeface="Myriad Set Text" charset="0"/>
              </a:rPr>
              <a:t/>
            </a:r>
            <a:br>
              <a:rPr lang="en-US" b="1" kern="0" dirty="0">
                <a:solidFill>
                  <a:srgbClr val="000000"/>
                </a:solidFill>
                <a:latin typeface="+mj-lt"/>
                <a:ea typeface="ヒラギノ角ゴ ProN W3" charset="-128"/>
                <a:cs typeface="Arial"/>
                <a:sym typeface="Myriad Set Text" charset="0"/>
              </a:rPr>
            </a:br>
            <a:r>
              <a:rPr lang="en-US" b="1" kern="0" dirty="0" smtClean="0">
                <a:solidFill>
                  <a:srgbClr val="000000"/>
                </a:solidFill>
                <a:latin typeface="+mj-lt"/>
                <a:ea typeface="ヒラギノ角ゴ ProN W3" charset="-128"/>
                <a:cs typeface="Arial"/>
                <a:sym typeface="Myriad Set Text" charset="0"/>
              </a:rPr>
              <a:t>    b) Execute the kernel</a:t>
            </a:r>
            <a:br>
              <a:rPr lang="en-US" b="1" kern="0" dirty="0" smtClean="0">
                <a:solidFill>
                  <a:srgbClr val="000000"/>
                </a:solidFill>
                <a:latin typeface="+mj-lt"/>
                <a:ea typeface="ヒラギノ角ゴ ProN W3" charset="-128"/>
                <a:cs typeface="Arial"/>
                <a:sym typeface="Myriad Set Text" charset="0"/>
              </a:rPr>
            </a:br>
            <a:r>
              <a:rPr lang="en-US" b="1" kern="0" dirty="0" smtClean="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smtClean="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1) Define the platform:</a:t>
            </a:r>
            <a:r>
              <a:rPr lang="en-US" b="1" kern="0" noProof="0" dirty="0">
                <a:solidFill>
                  <a:srgbClr val="000000"/>
                </a:solidFill>
                <a:latin typeface="+mj-lt"/>
                <a:ea typeface="ヒラギノ角ゴ ProN W3" charset="-128"/>
                <a:cs typeface="Arial"/>
                <a:sym typeface="Myriad Set Text" charset="0"/>
              </a:rPr>
              <a:t/>
            </a:r>
            <a:br>
              <a:rPr lang="en-US" b="1" kern="0" noProof="0" dirty="0">
                <a:solidFill>
                  <a:srgbClr val="000000"/>
                </a:solidFill>
                <a:latin typeface="+mj-lt"/>
                <a:ea typeface="ヒラギノ角ゴ ProN W3" charset="-128"/>
                <a:cs typeface="Arial"/>
                <a:sym typeface="Myriad Set Text" charset="0"/>
              </a:rPr>
            </a:br>
            <a:r>
              <a:rPr lang="en-US" b="1" kern="0" noProof="0" dirty="0" smtClean="0">
                <a:solidFill>
                  <a:srgbClr val="000000"/>
                </a:solidFill>
                <a:latin typeface="+mj-lt"/>
                <a:ea typeface="ヒラギノ角ゴ ProN W3" charset="-128"/>
                <a:cs typeface="Arial"/>
                <a:sym typeface="Myriad Set Text" charset="0"/>
              </a:rPr>
              <a:t>    </a:t>
            </a:r>
            <a:r>
              <a:rPr lang="en-US" b="1" kern="0" dirty="0" smtClean="0">
                <a:solidFill>
                  <a:srgbClr val="000000"/>
                </a:solidFill>
                <a:latin typeface="+mj-lt"/>
                <a:ea typeface="ヒラギノ角ゴ ProN W3" charset="-128"/>
                <a:cs typeface="Arial"/>
                <a:sym typeface="Myriad Set Text" charset="0"/>
              </a:rPr>
              <a:t>Devices </a:t>
            </a:r>
            <a:r>
              <a:rPr lang="en-US" b="1" kern="0" dirty="0">
                <a:solidFill>
                  <a:srgbClr val="000000"/>
                </a:solidFill>
                <a:latin typeface="+mj-lt"/>
                <a:ea typeface="ヒラギノ角ゴ ProN W3" charset="-128"/>
                <a:cs typeface="Arial"/>
                <a:sym typeface="Myriad Set Text" charset="0"/>
              </a:rPr>
              <a:t>+ </a:t>
            </a:r>
            <a:r>
              <a:rPr lang="en-US" b="1" kern="0" dirty="0" smtClean="0">
                <a:solidFill>
                  <a:srgbClr val="000000"/>
                </a:solidFill>
                <a:latin typeface="+mj-lt"/>
                <a:ea typeface="ヒラギノ角ゴ ProN W3" charset="-128"/>
                <a:cs typeface="Arial"/>
                <a:sym typeface="Myriad Set Text" charset="0"/>
              </a:rPr>
              <a:t>Context + Queues</a:t>
            </a:r>
            <a:endPar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smtClean="0"/>
              <a:t>Exercise 2: Running the </a:t>
            </a:r>
            <a:r>
              <a:rPr lang="en-GB" dirty="0" err="1" smtClean="0"/>
              <a:t>Vadd</a:t>
            </a:r>
            <a:r>
              <a:rPr lang="en-GB" dirty="0" smtClean="0"/>
              <a:t> kernel</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the </a:t>
            </a:r>
            <a:r>
              <a:rPr lang="en-GB" dirty="0" smtClean="0"/>
              <a:t>provided C </a:t>
            </a:r>
            <a:r>
              <a:rPr lang="en-GB" dirty="0" err="1" smtClean="0"/>
              <a:t>Vadd</a:t>
            </a:r>
            <a:r>
              <a:rPr lang="en-GB" dirty="0" smtClean="0"/>
              <a:t> program. </a:t>
            </a:r>
            <a:r>
              <a:rPr lang="en-GB" dirty="0"/>
              <a:t>It will run a simple kernel to add two vectors together. </a:t>
            </a:r>
          </a:p>
          <a:p>
            <a:pPr lvl="1">
              <a:lnSpc>
                <a:spcPct val="110000"/>
              </a:lnSpc>
            </a:pPr>
            <a:r>
              <a:rPr lang="en-GB" dirty="0"/>
              <a:t>Look at the host code and identify the API calls in the host code. </a:t>
            </a:r>
            <a:r>
              <a:rPr lang="en-GB" dirty="0" smtClean="0"/>
              <a:t>Compare </a:t>
            </a:r>
            <a:r>
              <a:rPr lang="en-GB" dirty="0"/>
              <a:t>them against the API descriptions on the </a:t>
            </a:r>
            <a:r>
              <a:rPr lang="en-GB" dirty="0" smtClean="0"/>
              <a:t>OpenCL reference </a:t>
            </a:r>
            <a:r>
              <a:rPr lang="en-GB" dirty="0"/>
              <a:t>card.</a:t>
            </a:r>
          </a:p>
          <a:p>
            <a:pPr lvl="1">
              <a:lnSpc>
                <a:spcPct val="110000"/>
              </a:lnSpc>
            </a:pPr>
            <a:r>
              <a:rPr lang="en-GB" dirty="0"/>
              <a:t>There are some helper files which time the execution, output device information neatly and check </a:t>
            </a:r>
            <a:r>
              <a:rPr lang="en-GB" dirty="0" smtClean="0"/>
              <a:t>errors</a:t>
            </a:r>
            <a:r>
              <a:rPr lang="en-GB" dirty="0"/>
              <a: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t>
            </a:r>
            <a:r>
              <a:rPr lang="en-GB" dirty="0" smtClean="0"/>
              <a:t>APIs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4</a:t>
            </a:r>
            <a:endParaRPr lang="en-GB" dirty="0">
              <a:solidFill>
                <a:schemeClr val="tx1"/>
              </a:solidFill>
            </a:endParaRPr>
          </a:p>
        </p:txBody>
      </p:sp>
    </p:spTree>
    <p:extLst>
      <p:ext uri="{BB962C8B-B14F-4D97-AF65-F5344CB8AC3E}">
        <p14:creationId xmlns:p14="http://schemas.microsoft.com/office/powerpoint/2010/main" val="14029383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Host programs can be verbose</a:t>
            </a:r>
            <a:endParaRPr lang="en-GB" dirty="0"/>
          </a:p>
        </p:txBody>
      </p:sp>
      <p:sp>
        <p:nvSpPr>
          <p:cNvPr id="5" name="Content Placeholder 4"/>
          <p:cNvSpPr>
            <a:spLocks noGrp="1"/>
          </p:cNvSpPr>
          <p:nvPr>
            <p:ph idx="1"/>
          </p:nvPr>
        </p:nvSpPr>
        <p:spPr>
          <a:xfrm>
            <a:off x="457200" y="1600200"/>
            <a:ext cx="8579296" cy="4525963"/>
          </a:xfrm>
        </p:spPr>
        <p:txBody>
          <a:bodyPr>
            <a:normAutofit/>
          </a:bodyPr>
          <a:lstStyle/>
          <a:p>
            <a:r>
              <a:rPr lang="en-GB" dirty="0" err="1"/>
              <a:t>OpenCL’s</a:t>
            </a:r>
            <a:r>
              <a:rPr lang="en-GB" dirty="0"/>
              <a:t> goal is extreme portability, so it exposes </a:t>
            </a:r>
            <a:r>
              <a:rPr lang="en-GB" b="1" i="1" dirty="0">
                <a:solidFill>
                  <a:schemeClr val="accent3"/>
                </a:solidFill>
              </a:rPr>
              <a:t>everything</a:t>
            </a:r>
          </a:p>
          <a:p>
            <a:r>
              <a:rPr lang="en-GB" dirty="0" smtClean="0"/>
              <a:t>But </a:t>
            </a:r>
            <a:r>
              <a:rPr lang="en-GB" dirty="0"/>
              <a:t>most of the host code is the same from one application to the next </a:t>
            </a:r>
            <a:r>
              <a:rPr lang="en-GB" dirty="0" smtClean="0"/>
              <a:t>– </a:t>
            </a:r>
            <a:r>
              <a:rPr lang="en-GB" dirty="0"/>
              <a:t>the re-use  makes the verbosity a non-issue.</a:t>
            </a:r>
          </a:p>
          <a:p>
            <a:r>
              <a:rPr lang="en-GB" dirty="0" smtClean="0"/>
              <a:t>You </a:t>
            </a:r>
            <a:r>
              <a:rPr lang="en-GB" dirty="0"/>
              <a:t>can package common API combinations into functions or even C++ </a:t>
            </a:r>
            <a:r>
              <a:rPr lang="en-GB" dirty="0" smtClean="0"/>
              <a:t>or Python classes </a:t>
            </a:r>
            <a:r>
              <a:rPr lang="en-GB" dirty="0"/>
              <a:t>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p>
          <a:p>
            <a:pPr lvl="1"/>
            <a:r>
              <a:rPr lang="en-GB" dirty="0"/>
              <a:t>Uses common defaults for </a:t>
            </a:r>
            <a:r>
              <a:rPr lang="en-GB" dirty="0" smtClean="0"/>
              <a:t>the </a:t>
            </a:r>
            <a:r>
              <a:rPr lang="en-GB" dirty="0"/>
              <a:t>platform and command-</a:t>
            </a:r>
            <a:r>
              <a:rPr lang="en-GB" dirty="0" smtClean="0"/>
              <a:t>queue, </a:t>
            </a:r>
            <a:r>
              <a:rPr lang="en-GB" dirty="0"/>
              <a:t>saving the programmer from extra coding for the most common use cases</a:t>
            </a:r>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smtClean="0"/>
              <a:t>1</a:t>
            </a:r>
            <a:r>
              <a:rPr lang="en-GB" dirty="0" smtClean="0"/>
              <a:t> especially for C++ programmers…</a:t>
            </a:r>
            <a:endParaRPr lang="en-GB" dirty="0"/>
          </a:p>
        </p:txBody>
      </p:sp>
    </p:spTree>
    <p:extLst>
      <p:ext uri="{BB962C8B-B14F-4D97-AF65-F5344CB8AC3E}">
        <p14:creationId xmlns:p14="http://schemas.microsoft.com/office/powerpoint/2010/main" val="23828782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OpenCL C++ API ref card</a:t>
            </a:r>
            <a:endParaRPr lang="en-GB" dirty="0"/>
          </a:p>
        </p:txBody>
      </p:sp>
      <p:sp>
        <p:nvSpPr>
          <p:cNvPr id="3" name="Content Placeholder 2"/>
          <p:cNvSpPr>
            <a:spLocks noGrp="1"/>
          </p:cNvSpPr>
          <p:nvPr>
            <p:ph idx="1"/>
          </p:nvPr>
        </p:nvSpPr>
        <p:spPr>
          <a:xfrm>
            <a:off x="4499992" y="1600200"/>
            <a:ext cx="4392488" cy="4525963"/>
          </a:xfrm>
        </p:spPr>
        <p:txBody>
          <a:bodyPr>
            <a:normAutofit fontScale="92500"/>
          </a:bodyPr>
          <a:lstStyle/>
          <a:p>
            <a:r>
              <a:rPr lang="en-GB" dirty="0" smtClean="0"/>
              <a:t>Useful to have the OpenCL C++ reference card to hand</a:t>
            </a:r>
          </a:p>
          <a:p>
            <a:r>
              <a:rPr lang="en-GB" dirty="0" smtClean="0"/>
              <a:t>Download it from the Khronos website:</a:t>
            </a:r>
          </a:p>
          <a:p>
            <a:r>
              <a:rPr lang="en-GB" dirty="0">
                <a:hlinkClick r:id="rId2"/>
              </a:rPr>
              <a:t>http://www.khronos.org/files/OpenCLPP12-reference-</a:t>
            </a:r>
            <a:r>
              <a:rPr lang="en-GB" dirty="0" smtClean="0">
                <a:hlinkClick r:id="rId2"/>
              </a:rPr>
              <a:t>card.pdf</a:t>
            </a:r>
            <a:r>
              <a:rPr lang="en-GB" dirty="0" smtClean="0"/>
              <a:t> </a:t>
            </a:r>
            <a:endParaRPr lang="en-GB" dirty="0"/>
          </a:p>
        </p:txBody>
      </p:sp>
      <p:pic>
        <p:nvPicPr>
          <p:cNvPr id="4" name="Picture 3"/>
          <p:cNvPicPr>
            <a:picLocks noChangeAspect="1"/>
          </p:cNvPicPr>
          <p:nvPr/>
        </p:nvPicPr>
        <p:blipFill>
          <a:blip r:embed="rId3"/>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Create a context and queue</a:t>
            </a:r>
            <a:endParaRPr lang="en-GB" dirty="0"/>
          </a:p>
        </p:txBody>
      </p:sp>
      <p:sp>
        <p:nvSpPr>
          <p:cNvPr id="3" name="Content Placeholder 2"/>
          <p:cNvSpPr>
            <a:spLocks noGrp="1"/>
          </p:cNvSpPr>
          <p:nvPr>
            <p:ph idx="1"/>
          </p:nvPr>
        </p:nvSpPr>
        <p:spPr>
          <a:xfrm>
            <a:off x="268013" y="1600200"/>
            <a:ext cx="8655269" cy="4525963"/>
          </a:xfrm>
        </p:spPr>
        <p:txBody>
          <a:bodyPr/>
          <a:lstStyle/>
          <a:p>
            <a:r>
              <a:rPr lang="en-GB" dirty="0" smtClean="0"/>
              <a:t>Grab a context using a device type:</a:t>
            </a:r>
          </a:p>
          <a:p>
            <a:pPr marL="457200" lvl="1" indent="0">
              <a:buNone/>
            </a:pPr>
            <a:r>
              <a:rPr lang="en-GB" sz="2400" b="1" dirty="0" smtClean="0">
                <a:solidFill>
                  <a:srgbClr val="1F497D"/>
                </a:solidFill>
                <a:latin typeface="Courier"/>
              </a:rPr>
              <a:t>cl::Context </a:t>
            </a:r>
            <a:r>
              <a:rPr lang="en-GB" sz="2400" b="1" dirty="0" smtClean="0">
                <a:solidFill>
                  <a:srgbClr val="1F497D"/>
                </a:solidFill>
                <a:latin typeface="Courier"/>
              </a:rPr>
              <a:t>context</a:t>
            </a:r>
            <a:r>
              <a:rPr lang="en-GB" sz="2400" b="1" dirty="0" smtClean="0">
                <a:solidFill>
                  <a:srgbClr val="1F497D"/>
                </a:solidFill>
                <a:latin typeface="Courier"/>
              </a:rPr>
              <a:t>(CL_DEVICE_TYPE_DEFAULT);</a:t>
            </a:r>
          </a:p>
          <a:p>
            <a:pPr marL="457200" lvl="1" indent="0">
              <a:buNone/>
            </a:pPr>
            <a:endParaRPr lang="en-GB" b="1" dirty="0" smtClean="0">
              <a:latin typeface="Courier"/>
            </a:endParaRPr>
          </a:p>
          <a:p>
            <a:r>
              <a:rPr lang="en-GB" dirty="0" smtClean="0"/>
              <a:t>Create a command queue for the first device in the context:</a:t>
            </a:r>
          </a:p>
          <a:p>
            <a:pPr marL="457200" lvl="1" indent="0">
              <a:buNone/>
            </a:pPr>
            <a:r>
              <a:rPr lang="en-GB" b="1" dirty="0" smtClean="0">
                <a:solidFill>
                  <a:srgbClr val="1F497D"/>
                </a:solidFill>
                <a:latin typeface="Courier"/>
              </a:rPr>
              <a:t>cl::</a:t>
            </a:r>
            <a:r>
              <a:rPr lang="en-GB" b="1" dirty="0" err="1" smtClean="0">
                <a:solidFill>
                  <a:srgbClr val="1F497D"/>
                </a:solidFill>
                <a:latin typeface="Courier"/>
              </a:rPr>
              <a:t>CommandQueue</a:t>
            </a:r>
            <a:r>
              <a:rPr lang="en-GB" b="1" dirty="0" smtClean="0">
                <a:solidFill>
                  <a:srgbClr val="1F497D"/>
                </a:solidFill>
                <a:latin typeface="Courier"/>
              </a:rPr>
              <a:t> queue(context);</a:t>
            </a:r>
            <a:endParaRPr lang="en-GB" b="1" dirty="0">
              <a:solidFill>
                <a:srgbClr val="1F497D"/>
              </a:solidFill>
              <a:latin typeface="Courier"/>
            </a:endParaRPr>
          </a:p>
        </p:txBody>
      </p:sp>
    </p:spTree>
    <p:extLst>
      <p:ext uri="{BB962C8B-B14F-4D97-AF65-F5344CB8AC3E}">
        <p14:creationId xmlns:p14="http://schemas.microsoft.com/office/powerpoint/2010/main" val="17179867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p:txBody>
          <a:bodyPr>
            <a:noAutofit/>
          </a:bodyPr>
          <a:lstStyle/>
          <a:p>
            <a:r>
              <a:rPr lang="en-GB" sz="2400" dirty="0"/>
              <a:t>Define source code for the </a:t>
            </a:r>
            <a:r>
              <a:rPr lang="en-GB" sz="2400" dirty="0" smtClean="0"/>
              <a:t>kernel-program either as </a:t>
            </a:r>
            <a:r>
              <a:rPr lang="en-GB" sz="2400" dirty="0"/>
              <a:t>a </a:t>
            </a:r>
            <a:r>
              <a:rPr lang="en-GB" sz="2400" dirty="0" smtClean="0"/>
              <a:t>string literal </a:t>
            </a:r>
            <a:r>
              <a:rPr lang="en-GB" sz="2400" dirty="0"/>
              <a:t>(great for toy programs) or read </a:t>
            </a:r>
            <a:r>
              <a:rPr lang="en-GB" sz="2400" dirty="0" smtClean="0"/>
              <a:t>it from </a:t>
            </a:r>
            <a:r>
              <a:rPr lang="en-GB" sz="2400" dirty="0"/>
              <a:t>a file (for real applications</a:t>
            </a:r>
            <a:r>
              <a:rPr lang="en-GB" sz="2400" dirty="0" smtClean="0"/>
              <a:t>).</a:t>
            </a:r>
            <a:endParaRPr lang="en-GB" sz="2000" dirty="0" smtClean="0"/>
          </a:p>
          <a:p>
            <a:endParaRPr lang="en-GB" sz="2400" dirty="0" smtClean="0"/>
          </a:p>
          <a:p>
            <a:r>
              <a:rPr lang="en-GB" sz="2400" dirty="0" smtClean="0"/>
              <a:t>Create the </a:t>
            </a:r>
            <a:r>
              <a:rPr lang="en-GB" sz="2400" b="1" dirty="0" smtClean="0">
                <a:solidFill>
                  <a:srgbClr val="C00000"/>
                </a:solidFill>
              </a:rPr>
              <a:t>program object and compile </a:t>
            </a:r>
            <a:r>
              <a:rPr lang="en-GB" sz="2400" dirty="0"/>
              <a:t>to create a “dynamic library” from which specific kernels can be </a:t>
            </a:r>
            <a:r>
              <a:rPr lang="en-GB" sz="2400" dirty="0" smtClean="0"/>
              <a:t>pulled:</a:t>
            </a:r>
          </a:p>
          <a:p>
            <a:endParaRPr lang="en-GB" sz="2400" dirty="0" smtClean="0"/>
          </a:p>
          <a:p>
            <a:pPr marL="457200" lvl="1" indent="0">
              <a:buNone/>
            </a:pPr>
            <a:endParaRPr lang="en-GB" sz="2400" b="1" i="1" dirty="0" smtClean="0">
              <a:solidFill>
                <a:srgbClr val="1F497D"/>
              </a:solidFill>
              <a:latin typeface="Courier"/>
            </a:endParaRPr>
          </a:p>
          <a:p>
            <a:pPr marL="457200" lvl="1" indent="0">
              <a:buNone/>
            </a:pPr>
            <a:r>
              <a:rPr lang="en-GB" sz="2000" b="1" dirty="0" smtClean="0">
                <a:solidFill>
                  <a:srgbClr val="1F497D"/>
                </a:solidFill>
                <a:latin typeface="Courier"/>
              </a:rPr>
              <a:t>cl::Program program(context, </a:t>
            </a:r>
            <a:r>
              <a:rPr lang="en-GB" sz="2000" b="1" dirty="0" err="1" smtClean="0">
                <a:solidFill>
                  <a:srgbClr val="1F497D"/>
                </a:solidFill>
                <a:latin typeface="Courier"/>
              </a:rPr>
              <a:t>KernelSource</a:t>
            </a:r>
            <a:r>
              <a:rPr lang="en-GB" sz="2000" b="1" dirty="0" smtClean="0">
                <a:solidFill>
                  <a:srgbClr val="1F497D"/>
                </a:solidFill>
                <a:latin typeface="Courier"/>
              </a:rPr>
              <a:t>, true);</a:t>
            </a:r>
            <a:endParaRPr lang="en-GB" sz="2000" b="1" dirty="0">
              <a:solidFill>
                <a:srgbClr val="1F497D"/>
              </a:solidFill>
              <a:latin typeface="Courier"/>
            </a:endParaRP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smtClean="0"/>
              <a:t>“true” tells </a:t>
            </a:r>
            <a:r>
              <a:rPr lang="en-US" sz="2000" dirty="0" err="1" smtClean="0"/>
              <a:t>OpenCL</a:t>
            </a:r>
            <a:r>
              <a:rPr lang="en-US" sz="2000" dirty="0" smtClean="0"/>
              <a:t> to build (compile/link) the program object</a:t>
            </a:r>
            <a:endParaRPr lang="en-US" sz="2000" dirty="0"/>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smtClean="0"/>
              <a:t>KernelSource</a:t>
            </a:r>
            <a:r>
              <a:rPr lang="en-US" sz="2000" dirty="0" smtClean="0"/>
              <a:t> is a string … either statically set in the host program or returned from a function that loads the kernel code from a file.</a:t>
            </a:r>
            <a:endParaRPr lang="en-US" sz="2000" dirty="0"/>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on Windows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The AMD/NVIDIA GPU drivers come with the required runtime libraries</a:t>
            </a:r>
          </a:p>
          <a:p>
            <a:r>
              <a:rPr lang="en-GB" dirty="0" smtClean="0"/>
              <a:t>Intel runtime for CPU/GPU must be </a:t>
            </a:r>
            <a:r>
              <a:rPr lang="en-GB" dirty="0" smtClean="0">
                <a:hlinkClick r:id="rId2"/>
              </a:rPr>
              <a:t>downloaded</a:t>
            </a:r>
            <a:endParaRPr lang="en-GB" dirty="0" smtClean="0"/>
          </a:p>
          <a:p>
            <a:r>
              <a:rPr lang="en-GB" dirty="0" smtClean="0"/>
              <a:t>The vendor SDKs provide the development headers and libraries: </a:t>
            </a:r>
          </a:p>
          <a:p>
            <a:pPr lvl="1"/>
            <a:r>
              <a:rPr lang="en-GB" dirty="0" smtClean="0">
                <a:hlinkClick r:id="rId3"/>
              </a:rPr>
              <a:t>AMD APP SDK</a:t>
            </a:r>
            <a:endParaRPr lang="en-GB" dirty="0" smtClean="0"/>
          </a:p>
          <a:p>
            <a:pPr lvl="1"/>
            <a:r>
              <a:rPr lang="en-GB" dirty="0">
                <a:hlinkClick r:id="rId4"/>
              </a:rPr>
              <a:t>Intel INDE (Starter Edition</a:t>
            </a:r>
            <a:r>
              <a:rPr lang="en-GB" dirty="0" smtClean="0">
                <a:hlinkClick r:id="rId4"/>
              </a:rPr>
              <a:t>)</a:t>
            </a:r>
            <a:endParaRPr lang="en-GB" dirty="0" smtClean="0"/>
          </a:p>
          <a:p>
            <a:pPr lvl="1"/>
            <a:r>
              <a:rPr lang="en-GB" dirty="0" smtClean="0">
                <a:hlinkClick r:id="rId5" action="ppaction://hlinkfile"/>
              </a:rPr>
              <a:t>NVIDIA CUDA SDK</a:t>
            </a:r>
            <a:endParaRPr lang="en-GB" dirty="0" smtClean="0"/>
          </a:p>
          <a:p>
            <a:r>
              <a:rPr lang="en-GB" dirty="0" smtClean="0"/>
              <a:t>Or you can download the headers and source code for the OpenCL library (ICD loader) </a:t>
            </a:r>
            <a:r>
              <a:rPr lang="en-GB" dirty="0" smtClean="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 (1/2)</a:t>
            </a:r>
            <a:endParaRPr lang="en-US" sz="4000" dirty="0"/>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smtClean="0"/>
              <a:t>For most real programs we will want to catch and report kernel compilation errors. To do this, we need to use an explicit build step:</a:t>
            </a:r>
          </a:p>
          <a:p>
            <a:endParaRPr lang="en-US" sz="2000" dirty="0" smtClean="0"/>
          </a:p>
          <a:p>
            <a:pPr marL="971550" lvl="1" indent="-514350">
              <a:buFont typeface="+mj-lt"/>
              <a:buAutoNum type="arabicPeriod"/>
            </a:pPr>
            <a:r>
              <a:rPr lang="en-US" sz="2000" dirty="0" smtClean="0"/>
              <a:t>Do NOT build the program with the constructor (i.e. do not set the last argument in the program constructor to </a:t>
            </a:r>
            <a:r>
              <a:rPr lang="en-US" sz="2000" b="1" dirty="0" smtClean="0"/>
              <a:t>true</a:t>
            </a:r>
            <a:r>
              <a:rPr lang="en-US" sz="2000" dirty="0" smtClean="0"/>
              <a:t>). Instead, use:</a:t>
            </a:r>
          </a:p>
          <a:p>
            <a:pPr marL="1314450" lvl="3" indent="0">
              <a:buNone/>
            </a:pPr>
            <a:r>
              <a:rPr lang="pt-BR" b="1" dirty="0" smtClean="0">
                <a:solidFill>
                  <a:srgbClr val="C00000"/>
                </a:solidFill>
              </a:rPr>
              <a:t>cl</a:t>
            </a:r>
            <a:r>
              <a:rPr lang="pt-BR" b="1" dirty="0">
                <a:solidFill>
                  <a:srgbClr val="C00000"/>
                </a:solidFill>
              </a:rPr>
              <a:t>::Program program(context, </a:t>
            </a:r>
            <a:r>
              <a:rPr lang="pt-BR" b="1" dirty="0" smtClean="0">
                <a:solidFill>
                  <a:srgbClr val="C00000"/>
                </a:solidFill>
              </a:rPr>
              <a:t>util::loadProgram("</a:t>
            </a:r>
            <a:r>
              <a:rPr lang="pt-BR" b="1" dirty="0" err="1" smtClean="0">
                <a:solidFill>
                  <a:srgbClr val="C00000"/>
                </a:solidFill>
              </a:rPr>
              <a:t>matmul.cl</a:t>
            </a:r>
            <a:r>
              <a:rPr lang="pt-BR" b="1" dirty="0" smtClean="0">
                <a:solidFill>
                  <a:srgbClr val="C00000"/>
                </a:solidFill>
              </a:rPr>
              <a:t>"));</a:t>
            </a:r>
          </a:p>
          <a:p>
            <a:pPr marL="1314450" lvl="3" indent="0">
              <a:buNone/>
            </a:pPr>
            <a:endParaRPr lang="en-US" dirty="0" smtClean="0">
              <a:solidFill>
                <a:srgbClr val="C00000"/>
              </a:solidFill>
            </a:endParaRPr>
          </a:p>
          <a:p>
            <a:pPr marL="971550" lvl="1" indent="-514350">
              <a:buFont typeface="+mj-lt"/>
              <a:buAutoNum type="arabicPeriod"/>
            </a:pPr>
            <a:r>
              <a:rPr lang="en-US" sz="2000" dirty="0" smtClean="0"/>
              <a:t>Explicitly build the program within a try block to catch the error exception:</a:t>
            </a:r>
          </a:p>
          <a:p>
            <a:pPr marL="971550" lvl="1" indent="-514350">
              <a:buFont typeface="+mj-lt"/>
              <a:buAutoNum type="arabicPeriod"/>
            </a:pPr>
            <a:endParaRPr lang="en-US" sz="2000" dirty="0" smtClean="0"/>
          </a:p>
          <a:p>
            <a:pPr marL="1314450" lvl="3" indent="0">
              <a:buNone/>
            </a:pPr>
            <a:r>
              <a:rPr lang="pt-BR" sz="1900" b="1" dirty="0" smtClean="0">
                <a:solidFill>
                  <a:srgbClr val="C00000"/>
                </a:solidFill>
              </a:rPr>
              <a:t> try</a:t>
            </a:r>
            <a:endParaRPr lang="pt-BR" sz="1900" b="1" dirty="0">
              <a:solidFill>
                <a:srgbClr val="C00000"/>
              </a:solidFill>
            </a:endParaRPr>
          </a:p>
          <a:p>
            <a:pPr marL="1314450" lvl="3" indent="0">
              <a:buNone/>
            </a:pPr>
            <a:r>
              <a:rPr lang="pt-BR" sz="1900" b="1" dirty="0">
                <a:solidFill>
                  <a:srgbClr val="C00000"/>
                </a:solidFill>
              </a:rPr>
              <a:t> </a:t>
            </a:r>
            <a:r>
              <a:rPr lang="pt-BR" sz="1900" b="1" dirty="0" smtClean="0">
                <a:solidFill>
                  <a:srgbClr val="C00000"/>
                </a:solidFill>
              </a:rPr>
              <a:t>{</a:t>
            </a:r>
            <a:endParaRPr lang="pt-BR" sz="1900" b="1" dirty="0">
              <a:solidFill>
                <a:srgbClr val="C00000"/>
              </a:solidFill>
            </a:endParaRPr>
          </a:p>
          <a:p>
            <a:pPr marL="1314450" lvl="3" indent="0">
              <a:buNone/>
            </a:pPr>
            <a:r>
              <a:rPr lang="pt-BR" sz="1900" b="1" dirty="0">
                <a:solidFill>
                  <a:srgbClr val="C00000"/>
                </a:solidFill>
              </a:rPr>
              <a:t> </a:t>
            </a:r>
            <a:r>
              <a:rPr lang="pt-BR" sz="1900" b="1" dirty="0" smtClean="0">
                <a:solidFill>
                  <a:srgbClr val="C00000"/>
                </a:solidFill>
              </a:rPr>
              <a:t>    </a:t>
            </a:r>
            <a:r>
              <a:rPr lang="pt-BR" sz="1900" b="1" dirty="0" err="1" smtClean="0">
                <a:solidFill>
                  <a:srgbClr val="C00000"/>
                </a:solidFill>
              </a:rPr>
              <a:t>program.build</a:t>
            </a:r>
            <a:r>
              <a:rPr lang="pt-BR" sz="1900" b="1" dirty="0">
                <a:solidFill>
                  <a:srgbClr val="C00000"/>
                </a:solidFill>
              </a:rPr>
              <a:t>();</a:t>
            </a:r>
          </a:p>
          <a:p>
            <a:pPr marL="1314450" lvl="3" indent="0">
              <a:buNone/>
            </a:pPr>
            <a:r>
              <a:rPr lang="pt-BR" sz="1900" b="1" dirty="0" smtClean="0">
                <a:solidFill>
                  <a:srgbClr val="C00000"/>
                </a:solidFill>
              </a:rPr>
              <a:t> </a:t>
            </a:r>
            <a:r>
              <a:rPr lang="pt-BR" sz="1900" b="1" dirty="0">
                <a:solidFill>
                  <a:srgbClr val="C00000"/>
                </a:solidFill>
              </a:rPr>
              <a:t>}</a:t>
            </a:r>
          </a:p>
          <a:p>
            <a:pPr marL="1314450" lvl="3" indent="0">
              <a:buNone/>
            </a:pPr>
            <a:r>
              <a:rPr lang="pt-BR" sz="1900" b="1" dirty="0">
                <a:solidFill>
                  <a:srgbClr val="C00000"/>
                </a:solidFill>
              </a:rPr>
              <a:t> </a:t>
            </a:r>
            <a:r>
              <a:rPr lang="pt-BR" sz="1900" b="1" dirty="0" smtClean="0">
                <a:solidFill>
                  <a:srgbClr val="C00000"/>
                </a:solidFill>
              </a:rPr>
              <a:t>catch </a:t>
            </a:r>
            <a:r>
              <a:rPr lang="pt-BR" sz="1900" b="1" dirty="0">
                <a:solidFill>
                  <a:srgbClr val="C00000"/>
                </a:solidFill>
              </a:rPr>
              <a:t>(cl::Error error)</a:t>
            </a:r>
          </a:p>
          <a:p>
            <a:pPr marL="1314450" lvl="3" indent="0">
              <a:buNone/>
            </a:pPr>
            <a:r>
              <a:rPr lang="pt-BR" sz="1900" b="1" dirty="0" smtClean="0">
                <a:solidFill>
                  <a:srgbClr val="C00000"/>
                </a:solidFill>
              </a:rPr>
              <a:t> </a:t>
            </a:r>
            <a:r>
              <a:rPr lang="pt-BR" sz="1900" b="1" dirty="0">
                <a:solidFill>
                  <a:srgbClr val="C00000"/>
                </a:solidFill>
              </a:rPr>
              <a:t>{</a:t>
            </a:r>
          </a:p>
          <a:p>
            <a:pPr marL="1314450" lvl="3" indent="0">
              <a:buNone/>
            </a:pPr>
            <a:r>
              <a:rPr lang="pt-BR" sz="1900" b="1" dirty="0">
                <a:solidFill>
                  <a:srgbClr val="C00000"/>
                </a:solidFill>
              </a:rPr>
              <a:t> </a:t>
            </a:r>
            <a:r>
              <a:rPr lang="pt-BR" sz="1900" b="1" dirty="0" smtClean="0">
                <a:solidFill>
                  <a:srgbClr val="C00000"/>
                </a:solidFill>
              </a:rPr>
              <a:t>   </a:t>
            </a:r>
            <a:r>
              <a:rPr lang="pt-BR" sz="1900" b="1" dirty="0" smtClean="0">
                <a:solidFill>
                  <a:srgbClr val="0000FF"/>
                </a:solidFill>
              </a:rPr>
              <a:t> /</a:t>
            </a:r>
            <a:r>
              <a:rPr lang="pt-BR" sz="1900" b="1" dirty="0">
                <a:solidFill>
                  <a:srgbClr val="0000FF"/>
                </a:solidFill>
              </a:rPr>
              <a:t>/ If it was a build error then show the error</a:t>
            </a:r>
          </a:p>
          <a:p>
            <a:pPr marL="1314450" lvl="3" indent="0">
              <a:buNone/>
            </a:pPr>
            <a:r>
              <a:rPr lang="pt-BR" sz="1900" b="1" dirty="0">
                <a:solidFill>
                  <a:srgbClr val="C00000"/>
                </a:solidFill>
              </a:rPr>
              <a:t>    </a:t>
            </a:r>
            <a:r>
              <a:rPr lang="pt-BR" sz="1900" b="1" dirty="0" smtClean="0">
                <a:solidFill>
                  <a:srgbClr val="C00000"/>
                </a:solidFill>
              </a:rPr>
              <a:t> </a:t>
            </a:r>
            <a:r>
              <a:rPr lang="pt-BR" sz="1900" b="1" dirty="0">
                <a:solidFill>
                  <a:srgbClr val="C00000"/>
                </a:solidFill>
              </a:rPr>
              <a:t>if (error.err() == CL_BUILD_PROGRAM_FAILURE)</a:t>
            </a:r>
          </a:p>
          <a:p>
            <a:pPr marL="1314450" lvl="3" indent="0">
              <a:buNone/>
            </a:pPr>
            <a:r>
              <a:rPr lang="pt-BR" sz="1900" b="1" dirty="0">
                <a:solidFill>
                  <a:srgbClr val="C00000"/>
                </a:solidFill>
              </a:rPr>
              <a:t>     </a:t>
            </a:r>
            <a:r>
              <a:rPr lang="pt-BR" sz="1900" b="1" dirty="0" smtClean="0">
                <a:solidFill>
                  <a:srgbClr val="C00000"/>
                </a:solidFill>
              </a:rPr>
              <a:t>{</a:t>
            </a:r>
            <a:endParaRPr lang="pt-BR" sz="1900" b="1" dirty="0">
              <a:solidFill>
                <a:srgbClr val="C00000"/>
              </a:solidFill>
            </a:endParaRPr>
          </a:p>
          <a:p>
            <a:pPr marL="1314450" lvl="3" indent="0">
              <a:buNone/>
            </a:pPr>
            <a:r>
              <a:rPr lang="pt-BR" sz="1900" b="1" dirty="0">
                <a:solidFill>
                  <a:srgbClr val="C00000"/>
                </a:solidFill>
              </a:rPr>
              <a:t>      </a:t>
            </a:r>
            <a:r>
              <a:rPr lang="pt-BR" sz="1900" b="1" dirty="0" smtClean="0">
                <a:solidFill>
                  <a:srgbClr val="C00000"/>
                </a:solidFill>
              </a:rPr>
              <a:t>   </a:t>
            </a:r>
            <a:r>
              <a:rPr lang="pt-BR" sz="1900" b="1" dirty="0" smtClean="0">
                <a:solidFill>
                  <a:srgbClr val="0000FF"/>
                </a:solidFill>
              </a:rPr>
              <a:t>// </a:t>
            </a:r>
            <a:r>
              <a:rPr lang="pt-BR" sz="1900" b="1" dirty="0" err="1">
                <a:solidFill>
                  <a:srgbClr val="0000FF"/>
                </a:solidFill>
              </a:rPr>
              <a:t>R</a:t>
            </a:r>
            <a:r>
              <a:rPr lang="pt-BR" sz="1900" b="1" dirty="0" err="1" smtClean="0">
                <a:solidFill>
                  <a:srgbClr val="0000FF"/>
                </a:solidFill>
              </a:rPr>
              <a:t>ecover</a:t>
            </a:r>
            <a:r>
              <a:rPr lang="pt-BR" sz="1900" b="1" dirty="0" smtClean="0">
                <a:solidFill>
                  <a:srgbClr val="0000FF"/>
                </a:solidFill>
              </a:rPr>
              <a:t> compiler message (see the next slide)</a:t>
            </a:r>
            <a:endParaRPr lang="pt-BR" sz="1900" b="1" dirty="0">
              <a:solidFill>
                <a:srgbClr val="0000FF"/>
              </a:solidFill>
            </a:endParaRPr>
          </a:p>
          <a:p>
            <a:pPr marL="1314450" lvl="3" indent="0">
              <a:buNone/>
            </a:pPr>
            <a:r>
              <a:rPr lang="pt-BR" sz="1900" b="1" dirty="0">
                <a:solidFill>
                  <a:srgbClr val="C00000"/>
                </a:solidFill>
              </a:rPr>
              <a:t>     </a:t>
            </a:r>
            <a:r>
              <a:rPr lang="pt-BR" sz="1900" b="1" dirty="0" smtClean="0">
                <a:solidFill>
                  <a:srgbClr val="C00000"/>
                </a:solidFill>
              </a:rPr>
              <a:t>}</a:t>
            </a:r>
            <a:endParaRPr lang="pt-BR" sz="1900" b="1" dirty="0">
              <a:solidFill>
                <a:srgbClr val="C00000"/>
              </a:solidFill>
            </a:endParaRPr>
          </a:p>
          <a:p>
            <a:pPr marL="1314450" lvl="3" indent="0">
              <a:buNone/>
            </a:pPr>
            <a:r>
              <a:rPr lang="pt-BR" sz="1900" b="1" dirty="0">
                <a:solidFill>
                  <a:srgbClr val="C00000"/>
                </a:solidFill>
              </a:rPr>
              <a:t>     </a:t>
            </a:r>
            <a:r>
              <a:rPr lang="pt-BR" sz="1900" b="1" dirty="0" err="1" smtClean="0">
                <a:solidFill>
                  <a:srgbClr val="C00000"/>
                </a:solidFill>
              </a:rPr>
              <a:t>throw</a:t>
            </a:r>
            <a:r>
              <a:rPr lang="pt-BR" sz="1900" b="1" dirty="0" smtClean="0">
                <a:solidFill>
                  <a:srgbClr val="C00000"/>
                </a:solidFill>
              </a:rPr>
              <a:t> </a:t>
            </a:r>
            <a:r>
              <a:rPr lang="pt-BR" sz="1900" b="1" dirty="0">
                <a:solidFill>
                  <a:srgbClr val="C00000"/>
                </a:solidFill>
              </a:rPr>
              <a:t>error;</a:t>
            </a:r>
          </a:p>
          <a:p>
            <a:pPr marL="1314450" lvl="3" indent="0">
              <a:buNone/>
            </a:pPr>
            <a:r>
              <a:rPr lang="pt-BR" sz="1900" b="1" dirty="0">
                <a:solidFill>
                  <a:srgbClr val="C00000"/>
                </a:solidFill>
              </a:rPr>
              <a:t> </a:t>
            </a:r>
            <a:r>
              <a:rPr lang="pt-BR" sz="1900" b="1" dirty="0" smtClean="0">
                <a:solidFill>
                  <a:srgbClr val="C00000"/>
                </a:solidFill>
              </a:rPr>
              <a:t>}</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 (2/2)</a:t>
            </a:r>
            <a:endParaRPr lang="en-US" sz="4000" dirty="0"/>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smtClean="0"/>
              <a:t>Compiled code is associated with a specific device … so we need a handle to reference the device</a:t>
            </a:r>
          </a:p>
          <a:p>
            <a:pPr marL="57150" indent="0">
              <a:buNone/>
            </a:pPr>
            <a:r>
              <a:rPr lang="pt-BR" sz="2400" b="1" dirty="0" smtClean="0">
                <a:solidFill>
                  <a:srgbClr val="C00000"/>
                </a:solidFill>
              </a:rPr>
              <a:t>       std</a:t>
            </a:r>
            <a:r>
              <a:rPr lang="pt-BR" sz="2400" b="1" dirty="0">
                <a:solidFill>
                  <a:srgbClr val="C00000"/>
                </a:solidFill>
              </a:rPr>
              <a:t>::vector&lt;cl::Device&gt; devices;</a:t>
            </a:r>
          </a:p>
          <a:p>
            <a:pPr marL="57150" indent="0">
              <a:buNone/>
            </a:pPr>
            <a:r>
              <a:rPr lang="pt-BR" sz="2400" b="1" dirty="0">
                <a:solidFill>
                  <a:srgbClr val="C00000"/>
                </a:solidFill>
              </a:rPr>
              <a:t>       </a:t>
            </a:r>
            <a:r>
              <a:rPr lang="pt-BR" sz="2400" b="1" dirty="0" smtClean="0">
                <a:solidFill>
                  <a:srgbClr val="C00000"/>
                </a:solidFill>
              </a:rPr>
              <a:t>devices </a:t>
            </a:r>
            <a:r>
              <a:rPr lang="pt-BR" sz="2400" b="1" dirty="0">
                <a:solidFill>
                  <a:srgbClr val="C00000"/>
                </a:solidFill>
              </a:rPr>
              <a:t>= </a:t>
            </a:r>
            <a:r>
              <a:rPr lang="pt-BR" sz="2400" b="1" dirty="0" smtClean="0">
                <a:solidFill>
                  <a:srgbClr val="C00000"/>
                </a:solidFill>
              </a:rPr>
              <a:t>context.getInfo&lt;CL_CONTEXT_DEVICES</a:t>
            </a:r>
            <a:r>
              <a:rPr lang="pt-BR" sz="2400" b="1" dirty="0">
                <a:solidFill>
                  <a:srgbClr val="C00000"/>
                </a:solidFill>
              </a:rPr>
              <a:t>&gt;()</a:t>
            </a:r>
            <a:r>
              <a:rPr lang="pt-BR" sz="2400" b="1" dirty="0" smtClean="0">
                <a:solidFill>
                  <a:srgbClr val="C00000"/>
                </a:solidFill>
              </a:rPr>
              <a:t>;</a:t>
            </a:r>
          </a:p>
          <a:p>
            <a:pPr marL="57150" indent="0">
              <a:buNone/>
            </a:pPr>
            <a:endParaRPr lang="en-US" sz="2400" dirty="0"/>
          </a:p>
          <a:p>
            <a:r>
              <a:rPr lang="en-US" sz="2400" dirty="0" smtClean="0"/>
              <a:t>In our programming, we’ve been using the default device which is the first one (devices[0]).</a:t>
            </a:r>
          </a:p>
          <a:p>
            <a:endParaRPr lang="en-US" sz="2400" dirty="0" smtClean="0"/>
          </a:p>
          <a:p>
            <a:r>
              <a:rPr lang="en-US" sz="2400" dirty="0" smtClean="0"/>
              <a:t>We need to query the program object to get the “</a:t>
            </a:r>
            <a:r>
              <a:rPr lang="en-US" sz="2400" dirty="0" err="1" smtClean="0"/>
              <a:t>BuildInfo</a:t>
            </a:r>
            <a:r>
              <a:rPr lang="en-US" sz="2400" dirty="0" smtClean="0"/>
              <a:t>”</a:t>
            </a:r>
          </a:p>
          <a:p>
            <a:pPr marL="57150" lvl="1" indent="0">
              <a:buNone/>
            </a:pPr>
            <a:r>
              <a:rPr lang="pt-BR" sz="2400" b="1" dirty="0" smtClean="0">
                <a:solidFill>
                  <a:srgbClr val="C00000"/>
                </a:solidFill>
              </a:rPr>
              <a:t>       std</a:t>
            </a:r>
            <a:r>
              <a:rPr lang="pt-BR" sz="2400" b="1" dirty="0">
                <a:solidFill>
                  <a:srgbClr val="C00000"/>
                </a:solidFill>
              </a:rPr>
              <a:t>::string built =  program.getBuildInfo     </a:t>
            </a:r>
            <a:r>
              <a:rPr lang="pt-BR" sz="2400" b="1" dirty="0" smtClean="0">
                <a:solidFill>
                  <a:srgbClr val="C00000"/>
                </a:solidFill>
              </a:rPr>
              <a:t> </a:t>
            </a:r>
            <a:br>
              <a:rPr lang="pt-BR" sz="2400" b="1" dirty="0" smtClean="0">
                <a:solidFill>
                  <a:srgbClr val="C00000"/>
                </a:solidFill>
              </a:rPr>
            </a:br>
            <a:r>
              <a:rPr lang="pt-BR" sz="2400" b="1" dirty="0" smtClean="0">
                <a:solidFill>
                  <a:srgbClr val="C00000"/>
                </a:solidFill>
              </a:rPr>
              <a:t>                     </a:t>
            </a:r>
            <a:r>
              <a:rPr lang="pt-BR" sz="2400" b="1" dirty="0">
                <a:solidFill>
                  <a:srgbClr val="C00000"/>
                </a:solidFill>
              </a:rPr>
              <a:t>&lt;CL_PROGRAM_BUILD_LOG&gt;(devices[0])</a:t>
            </a:r>
            <a:r>
              <a:rPr lang="pt-BR" sz="2400" b="1" dirty="0" smtClean="0">
                <a:solidFill>
                  <a:srgbClr val="C00000"/>
                </a:solidFill>
              </a:rPr>
              <a:t>;</a:t>
            </a:r>
          </a:p>
          <a:p>
            <a:pPr marL="57150" lvl="1" indent="0">
              <a:buNone/>
            </a:pPr>
            <a:endParaRPr lang="en-US" sz="2400" b="1" dirty="0">
              <a:solidFill>
                <a:srgbClr val="C00000"/>
              </a:solidFill>
            </a:endParaRPr>
          </a:p>
          <a:p>
            <a:r>
              <a:rPr lang="en-US" sz="2400" dirty="0" smtClean="0"/>
              <a:t>Now we can output the error compiler message </a:t>
            </a:r>
          </a:p>
          <a:p>
            <a:pPr marL="0" indent="0">
              <a:buNone/>
            </a:pPr>
            <a:r>
              <a:rPr lang="pt-BR" sz="2400" b="1" dirty="0" smtClean="0">
                <a:solidFill>
                  <a:srgbClr val="C00000"/>
                </a:solidFill>
              </a:rPr>
              <a:t>         std</a:t>
            </a:r>
            <a:r>
              <a:rPr lang="pt-BR" sz="2400" b="1" dirty="0">
                <a:solidFill>
                  <a:srgbClr val="C00000"/>
                </a:solidFill>
              </a:rPr>
              <a:t>::cerr &lt;&lt; built &lt;&lt; "\n</a:t>
            </a:r>
            <a:r>
              <a:rPr lang="pt-BR" sz="2400" b="1" dirty="0" smtClean="0">
                <a:solidFill>
                  <a:srgbClr val="C00000"/>
                </a:solidFill>
              </a:rPr>
              <a:t>";</a:t>
            </a:r>
          </a:p>
        </p:txBody>
      </p:sp>
    </p:spTree>
    <p:extLst>
      <p:ext uri="{BB962C8B-B14F-4D97-AF65-F5344CB8AC3E}">
        <p14:creationId xmlns:p14="http://schemas.microsoft.com/office/powerpoint/2010/main" val="404486812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smtClean="0"/>
              <a:t>Compiler error messages: Complete Example</a:t>
            </a:r>
            <a:endParaRPr lang="en-US" sz="3200" dirty="0"/>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smtClean="0"/>
              <a:t>       cl</a:t>
            </a:r>
            <a:r>
              <a:rPr lang="pt-BR" sz="1800" b="1" dirty="0"/>
              <a:t>::Program program(context, util::loadProgram("</a:t>
            </a:r>
            <a:r>
              <a:rPr lang="pt-BR" sz="1800" b="1" dirty="0" err="1" smtClean="0"/>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smtClean="0"/>
              <a:t> </a:t>
            </a:r>
            <a:r>
              <a:rPr lang="pt-BR" sz="1800" b="1" dirty="0" smtClean="0">
                <a:solidFill>
                  <a:srgbClr val="0000FF"/>
                </a:solidFill>
              </a:rPr>
              <a:t>/</a:t>
            </a:r>
            <a:r>
              <a:rPr lang="pt-BR" sz="1800" b="1" dirty="0">
                <a:solidFill>
                  <a:srgbClr val="0000FF"/>
                </a:solidFill>
              </a:rPr>
              <a:t>/ If it was a build error then show the error</a:t>
            </a:r>
          </a:p>
          <a:p>
            <a:pPr marL="57150" indent="0">
              <a:buNone/>
            </a:pPr>
            <a:r>
              <a:rPr lang="pt-BR" sz="1800" b="1" dirty="0"/>
              <a:t>          </a:t>
            </a:r>
            <a:r>
              <a:rPr lang="pt-BR" sz="1800" b="1" dirty="0" smtClean="0"/>
              <a:t> </a:t>
            </a:r>
            <a:r>
              <a:rPr lang="pt-BR" sz="1800" b="1" dirty="0" err="1" smtClean="0"/>
              <a:t>if</a:t>
            </a:r>
            <a:r>
              <a:rPr lang="pt-BR" sz="1800" b="1" dirty="0" smtClean="0"/>
              <a:t> </a:t>
            </a:r>
            <a:r>
              <a:rPr lang="pt-BR" sz="1800" b="1" dirty="0"/>
              <a:t>(error.err()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a:t>
            </a:r>
            <a:r>
              <a:rPr lang="pt-BR" sz="1800" b="1" dirty="0" smtClean="0"/>
              <a:t> program.getBuildInfo    </a:t>
            </a:r>
            <a:br>
              <a:rPr lang="pt-BR" sz="1800" b="1" dirty="0" smtClean="0"/>
            </a:br>
            <a:r>
              <a:rPr lang="pt-BR" sz="1800" b="1" dirty="0" smtClean="0"/>
              <a:t>                                        &lt;CL_PROGRAM_BUILD_LOG</a:t>
            </a:r>
            <a:r>
              <a:rPr lang="pt-BR" sz="1800" b="1" dirty="0"/>
              <a:t>&gt;(devices[0]);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1" y="980728"/>
            <a:ext cx="8743772" cy="5400600"/>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endParaRPr lang="en-GB" sz="2400" dirty="0" smtClean="0"/>
          </a:p>
          <a:p>
            <a:r>
              <a:rPr lang="en-GB" sz="2400" dirty="0" smtClean="0"/>
              <a:t>Create input vectors and assign values </a:t>
            </a:r>
            <a:r>
              <a:rPr lang="en-GB" sz="2400" b="1" dirty="0" smtClean="0">
                <a:solidFill>
                  <a:srgbClr val="C00000"/>
                </a:solidFill>
              </a:rPr>
              <a:t>on the host</a:t>
            </a:r>
            <a:r>
              <a:rPr lang="en-GB" sz="2400" dirty="0" smtClean="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smtClean="0">
                <a:latin typeface="Courier"/>
              </a:rPr>
              <a:t>(N)</a:t>
            </a:r>
            <a:r>
              <a:rPr lang="en-GB" sz="1800" b="1" dirty="0">
                <a:latin typeface="Courier"/>
              </a:rPr>
              <a:t>, </a:t>
            </a:r>
            <a:r>
              <a:rPr lang="en-GB" sz="1800" b="1" dirty="0" err="1">
                <a:latin typeface="Courier"/>
              </a:rPr>
              <a:t>h_b</a:t>
            </a:r>
            <a:r>
              <a:rPr lang="en-GB" sz="1800" b="1" dirty="0" smtClean="0">
                <a:latin typeface="Courier"/>
              </a:rPr>
              <a:t>(N)</a:t>
            </a:r>
            <a:r>
              <a:rPr lang="en-GB" sz="1800" b="1" dirty="0">
                <a:latin typeface="Courier"/>
              </a:rPr>
              <a:t>, </a:t>
            </a:r>
            <a:r>
              <a:rPr lang="en-GB" sz="1800" b="1" dirty="0" err="1">
                <a:latin typeface="Courier"/>
              </a:rPr>
              <a:t>h_c</a:t>
            </a:r>
            <a:r>
              <a:rPr lang="en-GB" sz="1800" b="1" dirty="0" smtClean="0">
                <a:latin typeface="Courier"/>
              </a:rPr>
              <a:t>(N)</a:t>
            </a:r>
            <a:r>
              <a:rPr lang="en-GB" sz="1800" b="1" dirty="0">
                <a:latin typeface="Courier"/>
              </a:rPr>
              <a:t>;</a:t>
            </a:r>
          </a:p>
          <a:p>
            <a:pPr marL="457200" lvl="1" indent="0">
              <a:buNone/>
            </a:pPr>
            <a:r>
              <a:rPr lang="en-GB" sz="1800" b="1" dirty="0">
                <a:latin typeface="Courier"/>
              </a:rPr>
              <a:t>for (i = 0; i &lt; </a:t>
            </a:r>
            <a:r>
              <a:rPr lang="en-GB" sz="1800" b="1" dirty="0" smtClean="0">
                <a:latin typeface="Courier"/>
              </a:rPr>
              <a:t>N; </a:t>
            </a:r>
            <a:r>
              <a:rPr lang="en-GB" sz="1800" b="1" dirty="0">
                <a:latin typeface="Courier"/>
              </a:rPr>
              <a:t>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smtClean="0">
              <a:latin typeface="Courier"/>
            </a:endParaRPr>
          </a:p>
          <a:p>
            <a:pPr marL="358775" indent="-358775"/>
            <a:r>
              <a:rPr lang="en-GB" sz="2400" dirty="0" smtClean="0"/>
              <a:t>Define </a:t>
            </a:r>
            <a:r>
              <a:rPr lang="en-GB" sz="2400" b="1" dirty="0">
                <a:solidFill>
                  <a:srgbClr val="C00000"/>
                </a:solidFill>
              </a:rPr>
              <a:t>OpenCL device buffers </a:t>
            </a:r>
            <a:r>
              <a:rPr lang="en-GB" sz="2400" dirty="0" smtClean="0"/>
              <a:t>and copy from </a:t>
            </a:r>
            <a:r>
              <a:rPr lang="en-GB" sz="2400" b="1" dirty="0">
                <a:solidFill>
                  <a:srgbClr val="C00000"/>
                </a:solidFill>
              </a:rPr>
              <a:t>host buffers</a:t>
            </a:r>
            <a:r>
              <a:rPr lang="en-GB" sz="2400" dirty="0" smtClean="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begin(</a:t>
            </a:r>
            <a:r>
              <a:rPr lang="en-GB" sz="1800" b="1" dirty="0" err="1">
                <a:latin typeface="Courier"/>
              </a:rPr>
              <a:t>h_a</a:t>
            </a:r>
            <a:r>
              <a:rPr lang="en-GB" sz="1800" b="1" dirty="0">
                <a:latin typeface="Courier"/>
              </a:rPr>
              <a:t>), end(</a:t>
            </a:r>
            <a:r>
              <a:rPr lang="en-GB" sz="1800" b="1" dirty="0" err="1">
                <a:latin typeface="Courier"/>
              </a:rPr>
              <a:t>h_a</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begin(</a:t>
            </a:r>
            <a:r>
              <a:rPr lang="en-GB" sz="1800" b="1" dirty="0" err="1">
                <a:latin typeface="Courier"/>
              </a:rPr>
              <a:t>h_b</a:t>
            </a:r>
            <a:r>
              <a:rPr lang="en-GB" sz="1800" b="1" dirty="0">
                <a:latin typeface="Courier"/>
              </a:rPr>
              <a:t>), end(</a:t>
            </a:r>
            <a:r>
              <a:rPr lang="en-GB" sz="1800" b="1" dirty="0" err="1">
                <a:latin typeface="Courier"/>
              </a:rPr>
              <a:t>h_b</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r>
              <a:rPr lang="en-GB" sz="1800" b="1" dirty="0" smtClean="0">
                <a:latin typeface="Courier"/>
              </a:rPr>
              <a:t/>
            </a:r>
            <a:br>
              <a:rPr lang="en-GB" sz="1800" b="1" dirty="0" smtClean="0">
                <a:latin typeface="Courier"/>
              </a:rPr>
            </a:br>
            <a:r>
              <a:rPr lang="en-GB" sz="1800" b="1" dirty="0" smtClean="0">
                <a:latin typeface="Courier"/>
              </a:rPr>
              <a:t>                              </a:t>
            </a:r>
            <a:r>
              <a:rPr lang="en-GB" sz="1800" b="1" dirty="0" err="1" smtClean="0">
                <a:latin typeface="Courier"/>
              </a:rPr>
              <a:t>sizeof</a:t>
            </a:r>
            <a:r>
              <a:rPr lang="en-GB" sz="1800" b="1" dirty="0">
                <a:latin typeface="Courier"/>
              </a:rPr>
              <a:t>(float</a:t>
            </a:r>
            <a:r>
              <a:rPr lang="en-GB" sz="1800" b="1" dirty="0" smtClean="0">
                <a:latin typeface="Courier"/>
              </a:rPr>
              <a:t>)</a:t>
            </a:r>
            <a:r>
              <a:rPr lang="en-GB" sz="1800" b="1" dirty="0" smtClean="0">
                <a:latin typeface="Courier"/>
              </a:rPr>
              <a:t>*N)</a:t>
            </a:r>
            <a:r>
              <a:rPr lang="en-GB" sz="1800" b="1" dirty="0" smtClean="0">
                <a:latin typeface="Courier"/>
              </a:rPr>
              <a:t>;</a:t>
            </a:r>
            <a:endParaRPr lang="en-GB" sz="1800" b="1" dirty="0">
              <a:latin typeface="Courier"/>
            </a:endParaRPr>
          </a:p>
        </p:txBody>
      </p:sp>
    </p:spTree>
    <p:extLst>
      <p:ext uri="{BB962C8B-B14F-4D97-AF65-F5344CB8AC3E}">
        <p14:creationId xmlns:p14="http://schemas.microsoft.com/office/powerpoint/2010/main" val="116050797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90168" y="980728"/>
            <a:ext cx="8784976" cy="4971510"/>
          </a:xfrm>
        </p:spPr>
        <p:txBody>
          <a:bodyPr>
            <a:normAutofit/>
          </a:bodyPr>
          <a:lstStyle/>
          <a:p>
            <a:r>
              <a:rPr lang="en-GB" sz="2800" dirty="0" smtClean="0"/>
              <a:t>Buffers are declared on the host as object type: </a:t>
            </a:r>
            <a:r>
              <a:rPr lang="en-GB" sz="2400" b="1" dirty="0" smtClean="0">
                <a:solidFill>
                  <a:srgbClr val="34411B"/>
                </a:solidFill>
                <a:latin typeface="Courier"/>
              </a:rPr>
              <a:t>cl::Buffer</a:t>
            </a:r>
          </a:p>
          <a:p>
            <a:pPr lvl="1"/>
            <a:endParaRPr lang="en-GB" sz="2000" dirty="0" smtClean="0">
              <a:latin typeface="Letter Gothic Std"/>
            </a:endParaRPr>
          </a:p>
          <a:p>
            <a:pPr marL="352425"/>
            <a:r>
              <a:rPr lang="en-GB" sz="2800" dirty="0" smtClean="0"/>
              <a:t>Arrays in host memory hold your original host-side data:</a:t>
            </a:r>
          </a:p>
          <a:p>
            <a:pPr marL="619125" lvl="1" indent="0">
              <a:buNone/>
            </a:pPr>
            <a:r>
              <a:rPr lang="en-GB" sz="2400" dirty="0" err="1" smtClean="0">
                <a:solidFill>
                  <a:srgbClr val="C00000"/>
                </a:solidFill>
                <a:latin typeface="Courier"/>
              </a:rPr>
              <a:t>std</a:t>
            </a:r>
            <a:r>
              <a:rPr lang="en-GB" sz="2400" dirty="0" smtClean="0">
                <a:solidFill>
                  <a:srgbClr val="C00000"/>
                </a:solidFill>
                <a:latin typeface="Courier"/>
              </a:rPr>
              <a:t>::vector&lt;float&gt; </a:t>
            </a:r>
            <a:r>
              <a:rPr lang="en-GB" sz="2400" dirty="0" err="1" smtClean="0">
                <a:latin typeface="Courier"/>
              </a:rPr>
              <a:t>h_a</a:t>
            </a:r>
            <a:r>
              <a:rPr lang="en-GB" sz="2400" dirty="0" smtClean="0">
                <a:latin typeface="Courier"/>
              </a:rPr>
              <a:t>, </a:t>
            </a:r>
            <a:r>
              <a:rPr lang="en-GB" sz="2400" dirty="0" err="1" smtClean="0">
                <a:latin typeface="Courier"/>
              </a:rPr>
              <a:t>h_b</a:t>
            </a:r>
            <a:r>
              <a:rPr lang="en-GB" sz="2400" dirty="0" smtClean="0">
                <a:latin typeface="Courier"/>
              </a:rPr>
              <a:t>;</a:t>
            </a:r>
          </a:p>
          <a:p>
            <a:pPr marL="757238" lvl="1" indent="-357188"/>
            <a:endParaRPr lang="en-GB" sz="2400" dirty="0" smtClean="0"/>
          </a:p>
          <a:p>
            <a:pPr marL="357188" indent="-357188"/>
            <a:r>
              <a:rPr lang="en-GB" sz="2800" dirty="0" smtClean="0"/>
              <a:t>Create the device-side </a:t>
            </a:r>
            <a:r>
              <a:rPr lang="en-GB" sz="2800" b="1" dirty="0" smtClean="0">
                <a:solidFill>
                  <a:srgbClr val="34411B"/>
                </a:solidFill>
              </a:rPr>
              <a:t>buffer</a:t>
            </a:r>
            <a:r>
              <a:rPr lang="en-GB" sz="2800" dirty="0" smtClean="0">
                <a:solidFill>
                  <a:srgbClr val="34411B"/>
                </a:solidFill>
              </a:rPr>
              <a:t> </a:t>
            </a:r>
            <a:r>
              <a:rPr lang="en-GB" sz="2800" dirty="0" smtClean="0"/>
              <a:t>(</a:t>
            </a:r>
            <a:r>
              <a:rPr lang="en-GB" sz="2800" dirty="0" err="1" smtClean="0"/>
              <a:t>d_a</a:t>
            </a:r>
            <a:r>
              <a:rPr lang="en-GB" sz="2800" dirty="0" smtClean="0"/>
              <a:t>), assign read only memory to hold the host array (</a:t>
            </a:r>
            <a:r>
              <a:rPr lang="en-GB" sz="2800" dirty="0" err="1" smtClean="0"/>
              <a:t>h_a</a:t>
            </a:r>
            <a:r>
              <a:rPr lang="en-GB" sz="2800" dirty="0"/>
              <a:t>)</a:t>
            </a:r>
            <a:r>
              <a:rPr lang="en-GB" sz="2800" dirty="0" smtClean="0"/>
              <a:t> and copy it into device memory:</a:t>
            </a:r>
          </a:p>
          <a:p>
            <a:pPr marL="619125" lvl="1" indent="0">
              <a:buNone/>
            </a:pPr>
            <a:r>
              <a:rPr lang="en-GB" sz="2000" b="1" dirty="0">
                <a:solidFill>
                  <a:srgbClr val="34411B"/>
                </a:solidFill>
                <a:latin typeface="Courier"/>
              </a:rPr>
              <a:t>cl::Buffer </a:t>
            </a:r>
            <a:r>
              <a:rPr lang="en-GB" sz="2000" dirty="0" err="1" smtClean="0">
                <a:latin typeface="Courier"/>
              </a:rPr>
              <a:t>d_a</a:t>
            </a:r>
            <a:r>
              <a:rPr lang="en-GB" sz="2000" dirty="0" smtClean="0">
                <a:latin typeface="Courier"/>
              </a:rPr>
              <a:t>(context, begin(</a:t>
            </a:r>
            <a:r>
              <a:rPr lang="en-GB" sz="2000" dirty="0" err="1" smtClean="0">
                <a:latin typeface="Courier"/>
              </a:rPr>
              <a:t>h_a</a:t>
            </a:r>
            <a:r>
              <a:rPr lang="en-GB" sz="2000" dirty="0" smtClean="0">
                <a:latin typeface="Courier"/>
              </a:rPr>
              <a:t>), end(</a:t>
            </a:r>
            <a:r>
              <a:rPr lang="en-GB" sz="2000" dirty="0" err="1" smtClean="0">
                <a:latin typeface="Courier"/>
              </a:rPr>
              <a:t>h_a</a:t>
            </a:r>
            <a:r>
              <a:rPr lang="en-GB" sz="2000" dirty="0" smtClean="0">
                <a:latin typeface="Courier"/>
              </a:rPr>
              <a:t>), true);</a:t>
            </a:r>
            <a:endParaRPr lang="en-GB" sz="1800" dirty="0" smtClean="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812360"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smtClean="0"/>
              <a:t>Stipulates that this is a read-only buffer</a:t>
            </a:r>
            <a:endParaRPr lang="en-US" sz="1600" dirty="0"/>
          </a:p>
        </p:txBody>
      </p:sp>
      <p:cxnSp>
        <p:nvCxnSpPr>
          <p:cNvPr id="7" name="Straight Arrow Connector 6"/>
          <p:cNvCxnSpPr>
            <a:stCxn id="5" idx="0"/>
            <a:endCxn id="4" idx="4"/>
          </p:cNvCxnSpPr>
          <p:nvPr/>
        </p:nvCxnSpPr>
        <p:spPr>
          <a:xfrm flipV="1">
            <a:off x="7959838" y="5872904"/>
            <a:ext cx="317099"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smtClean="0"/>
              <a:t>Start_iterator</a:t>
            </a:r>
            <a:r>
              <a:rPr lang="en-US" sz="1600" dirty="0" smtClean="0"/>
              <a:t> and </a:t>
            </a:r>
            <a:r>
              <a:rPr lang="en-US" sz="1600" dirty="0" err="1" smtClean="0"/>
              <a:t>end_iterator</a:t>
            </a:r>
            <a:r>
              <a:rPr lang="en-US" sz="1600" dirty="0" smtClean="0"/>
              <a:t> for the container-holding host-side object</a:t>
            </a:r>
            <a:endParaRPr lang="en-US" sz="1600" dirty="0"/>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smtClean="0"/>
          </a:p>
          <a:p>
            <a:pPr marL="357188" indent="-357188"/>
            <a:r>
              <a:rPr lang="en-GB" sz="2800" dirty="0" smtClean="0"/>
              <a:t>The last argument sets the device's read/write access to the Buffer. </a:t>
            </a:r>
            <a:r>
              <a:rPr lang="en-GB" sz="2800" b="1" u="sng" dirty="0" smtClean="0">
                <a:solidFill>
                  <a:srgbClr val="002060"/>
                </a:solidFill>
              </a:rPr>
              <a:t>true</a:t>
            </a:r>
            <a:r>
              <a:rPr lang="en-GB" sz="2800" dirty="0" smtClean="0"/>
              <a:t> means “read only” while </a:t>
            </a:r>
            <a:r>
              <a:rPr lang="en-GB" sz="2800" b="1" u="sng" dirty="0" smtClean="0">
                <a:solidFill>
                  <a:srgbClr val="002060"/>
                </a:solidFill>
              </a:rPr>
              <a:t>false</a:t>
            </a:r>
            <a:r>
              <a:rPr lang="en-GB" sz="2800" dirty="0" smtClean="0"/>
              <a:t> (the default) means “read/write”.  </a:t>
            </a:r>
            <a:endParaRPr lang="en-GB" sz="2800" i="1" dirty="0" smtClean="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smtClean="0"/>
              <a:t>Can use </a:t>
            </a:r>
            <a:r>
              <a:rPr lang="en-GB" sz="2800" dirty="0"/>
              <a:t>explicit copy </a:t>
            </a:r>
            <a:r>
              <a:rPr lang="en-GB" sz="2800" dirty="0" smtClean="0"/>
              <a:t>commands to copy from the device buffer (in global memory) to host memory:</a:t>
            </a:r>
            <a:endParaRPr lang="en-GB" sz="2400" dirty="0"/>
          </a:p>
          <a:p>
            <a:pPr marL="400050" lvl="1" indent="0">
              <a:buNone/>
            </a:pPr>
            <a:r>
              <a:rPr lang="en-GB" sz="2400" dirty="0" smtClean="0">
                <a:solidFill>
                  <a:schemeClr val="tx2">
                    <a:lumMod val="75000"/>
                  </a:schemeClr>
                </a:solidFill>
                <a:latin typeface="Courier"/>
              </a:rPr>
              <a:t>cl::copy</a:t>
            </a:r>
            <a:r>
              <a:rPr lang="en-GB" sz="2400" dirty="0" smtClean="0">
                <a:latin typeface="Courier"/>
              </a:rPr>
              <a:t>(queue, </a:t>
            </a:r>
            <a:r>
              <a:rPr lang="en-GB" sz="2400" dirty="0" err="1" smtClean="0">
                <a:latin typeface="Courier"/>
              </a:rPr>
              <a:t>d_c</a:t>
            </a:r>
            <a:r>
              <a:rPr lang="en-GB" sz="2400" dirty="0" smtClean="0">
                <a:latin typeface="Courier"/>
              </a:rPr>
              <a:t>, begin(</a:t>
            </a:r>
            <a:r>
              <a:rPr lang="en-GB" sz="2400" dirty="0" err="1" smtClean="0">
                <a:latin typeface="Courier"/>
              </a:rPr>
              <a:t>h_c</a:t>
            </a:r>
            <a:r>
              <a:rPr lang="en-GB" sz="2400" dirty="0" smtClean="0">
                <a:latin typeface="Courier"/>
              </a:rPr>
              <a:t>), end(</a:t>
            </a:r>
            <a:r>
              <a:rPr lang="en-GB" sz="2400" dirty="0" err="1" smtClean="0">
                <a:latin typeface="Courier"/>
              </a:rPr>
              <a:t>h_c</a:t>
            </a:r>
            <a:r>
              <a:rPr lang="en-GB" sz="2400" dirty="0" smtClean="0">
                <a:latin typeface="Courier"/>
              </a:rPr>
              <a:t>));</a:t>
            </a:r>
          </a:p>
          <a:p>
            <a:pPr marL="357188" indent="-357188"/>
            <a:endParaRPr lang="en-GB" sz="2800" dirty="0" smtClean="0"/>
          </a:p>
          <a:p>
            <a:pPr marL="357188" indent="-357188"/>
            <a:r>
              <a:rPr lang="en-GB" sz="2800" dirty="0" smtClean="0"/>
              <a:t>Can also copy from host memory to global memory:</a:t>
            </a:r>
          </a:p>
          <a:p>
            <a:pPr marL="400050" lvl="1" indent="0">
              <a:buNone/>
            </a:pPr>
            <a:r>
              <a:rPr lang="en-GB" sz="2400" dirty="0">
                <a:solidFill>
                  <a:srgbClr val="1F497D">
                    <a:lumMod val="75000"/>
                  </a:srgbClr>
                </a:solidFill>
                <a:latin typeface="Courier"/>
              </a:rPr>
              <a:t>cl::copy</a:t>
            </a:r>
            <a:r>
              <a:rPr lang="en-GB" sz="2400" dirty="0">
                <a:solidFill>
                  <a:prstClr val="black"/>
                </a:solidFill>
                <a:latin typeface="Courier"/>
              </a:rPr>
              <a:t>(queue, </a:t>
            </a:r>
            <a:r>
              <a:rPr lang="en-GB" sz="2400" dirty="0" smtClean="0">
                <a:solidFill>
                  <a:prstClr val="black"/>
                </a:solidFill>
                <a:latin typeface="Courier"/>
              </a:rPr>
              <a:t>begin(</a:t>
            </a:r>
            <a:r>
              <a:rPr lang="en-GB" sz="2400" dirty="0" err="1" smtClean="0">
                <a:solidFill>
                  <a:prstClr val="black"/>
                </a:solidFill>
                <a:latin typeface="Courier"/>
              </a:rPr>
              <a:t>h_c</a:t>
            </a:r>
            <a:r>
              <a:rPr lang="en-GB" sz="2400" dirty="0">
                <a:solidFill>
                  <a:prstClr val="black"/>
                </a:solidFill>
                <a:latin typeface="Courier"/>
              </a:rPr>
              <a:t>), end(</a:t>
            </a:r>
            <a:r>
              <a:rPr lang="en-GB" sz="2400" dirty="0" err="1">
                <a:solidFill>
                  <a:prstClr val="black"/>
                </a:solidFill>
                <a:latin typeface="Courier"/>
              </a:rPr>
              <a:t>h_c</a:t>
            </a:r>
            <a:r>
              <a:rPr lang="en-GB" sz="2400" dirty="0" smtClean="0">
                <a:solidFill>
                  <a:prstClr val="black"/>
                </a:solidFill>
                <a:latin typeface="Courier"/>
              </a:rPr>
              <a:t>), </a:t>
            </a:r>
            <a:r>
              <a:rPr lang="en-GB" sz="2400" dirty="0" err="1" smtClean="0">
                <a:solidFill>
                  <a:prstClr val="black"/>
                </a:solidFill>
                <a:latin typeface="Courier"/>
              </a:rPr>
              <a:t>d_c</a:t>
            </a:r>
            <a:r>
              <a:rPr lang="en-GB" sz="2400" dirty="0" smtClean="0">
                <a:solidFill>
                  <a:prstClr val="black"/>
                </a:solidFill>
                <a:latin typeface="Courier"/>
              </a:rPr>
              <a:t>);</a:t>
            </a:r>
            <a:endParaRPr lang="en-GB" sz="2400" dirty="0">
              <a:solidFill>
                <a:prstClr val="black"/>
              </a:solidFill>
              <a:latin typeface="Courier"/>
            </a:endParaRP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 </a:t>
            </a:r>
            <a:r>
              <a:rPr lang="en-GB" sz="2800" b="1" i="1" dirty="0" smtClean="0">
                <a:solidFill>
                  <a:schemeClr val="accent2"/>
                </a:solidFill>
              </a:rPr>
              <a:t>kernel </a:t>
            </a:r>
            <a:r>
              <a:rPr lang="en-GB" sz="2800" b="1" i="1" dirty="0" err="1" smtClean="0">
                <a:solidFill>
                  <a:schemeClr val="accent2"/>
                </a:solidFill>
              </a:rPr>
              <a:t>functor</a:t>
            </a:r>
            <a:r>
              <a:rPr lang="en-GB" sz="2800" b="1" i="1" dirty="0" smtClean="0">
                <a:solidFill>
                  <a:schemeClr val="accent2"/>
                </a:solidFill>
              </a:rPr>
              <a:t> </a:t>
            </a:r>
            <a:r>
              <a:rPr lang="en-GB" sz="2800" dirty="0" smtClean="0"/>
              <a:t>for the kernels you want to be able to call in the </a:t>
            </a:r>
            <a:r>
              <a:rPr lang="en-GB" sz="2800" b="1" dirty="0" smtClean="0">
                <a:solidFill>
                  <a:schemeClr val="accent1"/>
                </a:solidFill>
              </a:rPr>
              <a:t>program</a:t>
            </a:r>
            <a:r>
              <a:rPr lang="en-GB" sz="2800" dirty="0" smtClean="0"/>
              <a:t>:</a:t>
            </a:r>
          </a:p>
          <a:p>
            <a:endParaRPr lang="en-GB" sz="2800" dirty="0" smtClean="0"/>
          </a:p>
          <a:p>
            <a:pPr marL="457200" lvl="1" indent="0">
              <a:buNone/>
            </a:pPr>
            <a:r>
              <a:rPr lang="en-GB" sz="2400" dirty="0" smtClean="0">
                <a:solidFill>
                  <a:schemeClr val="tx2">
                    <a:lumMod val="75000"/>
                  </a:schemeClr>
                </a:solidFill>
                <a:latin typeface="Courier"/>
              </a:rPr>
              <a:t>cl::</a:t>
            </a:r>
            <a:r>
              <a:rPr lang="en-GB" sz="2400" dirty="0" err="1" smtClean="0">
                <a:solidFill>
                  <a:schemeClr val="tx2">
                    <a:lumMod val="75000"/>
                  </a:schemeClr>
                </a:solidFill>
                <a:latin typeface="Courier"/>
              </a:rPr>
              <a:t>make_kernel</a:t>
            </a:r>
            <a:endParaRPr lang="en-GB" sz="2400" dirty="0" smtClean="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a:t>
            </a:r>
            <a:r>
              <a:rPr lang="en-GB" sz="2400" dirty="0" smtClean="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smtClean="0">
                <a:solidFill>
                  <a:schemeClr val="tx2">
                    <a:lumMod val="75000"/>
                  </a:schemeClr>
                </a:solidFill>
                <a:latin typeface="Courier"/>
              </a:rPr>
              <a:t>      </a:t>
            </a:r>
            <a:r>
              <a:rPr lang="en-GB" sz="2400" dirty="0" err="1" smtClean="0">
                <a:latin typeface="Courier"/>
              </a:rPr>
              <a:t>vadd</a:t>
            </a:r>
            <a:r>
              <a:rPr lang="en-GB" sz="2400" dirty="0" smtClean="0">
                <a:latin typeface="Courier"/>
              </a:rPr>
              <a:t>(program, “</a:t>
            </a:r>
            <a:r>
              <a:rPr lang="en-GB" sz="2400" dirty="0" err="1" smtClean="0">
                <a:latin typeface="Courier"/>
              </a:rPr>
              <a:t>vadd</a:t>
            </a:r>
            <a:r>
              <a:rPr lang="en-GB" sz="2400" dirty="0" smtClean="0">
                <a:latin typeface="Courier"/>
              </a:rPr>
              <a:t>”);</a:t>
            </a:r>
          </a:p>
          <a:p>
            <a:pPr marL="457200" lvl="1" indent="0">
              <a:buNone/>
            </a:pPr>
            <a:endParaRPr lang="en-GB" dirty="0" smtClean="0">
              <a:latin typeface="Letter Gothic Std"/>
            </a:endParaRPr>
          </a:p>
          <a:p>
            <a:pPr marL="0" indent="0">
              <a:buNone/>
            </a:pPr>
            <a:endParaRPr lang="en-GB" sz="2800" dirty="0"/>
          </a:p>
          <a:p>
            <a:pPr marL="357188" indent="-357188"/>
            <a:endParaRPr lang="en-GB" sz="2800" dirty="0" smtClean="0"/>
          </a:p>
          <a:p>
            <a:pPr marL="357188" indent="-357188"/>
            <a:r>
              <a:rPr lang="en-GB" sz="2800" dirty="0" smtClean="0"/>
              <a:t>This means you can ‘call’ the kernel as a ‘function’ in your host code to </a:t>
            </a:r>
            <a:r>
              <a:rPr lang="en-GB" sz="2800" dirty="0" err="1" smtClean="0"/>
              <a:t>enqueue</a:t>
            </a:r>
            <a:r>
              <a:rPr lang="en-GB" sz="2800" dirty="0" smtClean="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smtClean="0"/>
                <a:t>Must match the pattern of arguments to the kernel.</a:t>
              </a:r>
              <a:endParaRPr lang="en-US" sz="1600" dirty="0"/>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smtClean="0"/>
                <a:t>A previously created “program object” serving as a dynamic library of kernels</a:t>
              </a:r>
              <a:endParaRPr lang="en-US" sz="1600" dirty="0"/>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smtClean="0"/>
                <a:t>The name of the function used for the kernel</a:t>
              </a:r>
              <a:endParaRPr lang="en-US" sz="1600" dirty="0"/>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smtClean="0"/>
              <a:t>Variable name</a:t>
            </a:r>
            <a:endParaRPr lang="en-US" sz="1600" dirty="0"/>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 (advanced)</a:t>
            </a:r>
            <a:endParaRPr lang="en-GB" dirty="0"/>
          </a:p>
        </p:txBody>
      </p:sp>
      <p:sp>
        <p:nvSpPr>
          <p:cNvPr id="3" name="Content Placeholder 2"/>
          <p:cNvSpPr>
            <a:spLocks noGrp="1"/>
          </p:cNvSpPr>
          <p:nvPr>
            <p:ph idx="1"/>
          </p:nvPr>
        </p:nvSpPr>
        <p:spPr>
          <a:xfrm>
            <a:off x="107504" y="1052736"/>
            <a:ext cx="8856984" cy="5472608"/>
          </a:xfrm>
        </p:spPr>
        <p:txBody>
          <a:bodyPr>
            <a:normAutofit/>
          </a:bodyPr>
          <a:lstStyle/>
          <a:p>
            <a:r>
              <a:rPr lang="en-GB" dirty="0" smtClean="0"/>
              <a:t>If you want to query information about a kernel, you will need to create a </a:t>
            </a:r>
            <a:r>
              <a:rPr lang="en-GB" b="1" dirty="0" smtClean="0"/>
              <a:t>kernel object</a:t>
            </a:r>
            <a:r>
              <a:rPr lang="en-GB" dirty="0" smtClean="0"/>
              <a:t> too:</a:t>
            </a:r>
          </a:p>
          <a:p>
            <a:pPr lvl="1">
              <a:buNone/>
            </a:pPr>
            <a:endParaRPr lang="en-GB" dirty="0" smtClean="0">
              <a:solidFill>
                <a:schemeClr val="accent3"/>
              </a:solidFill>
              <a:latin typeface="Courier New Bold"/>
            </a:endParaRPr>
          </a:p>
          <a:p>
            <a:pPr lvl="1">
              <a:buNone/>
            </a:pPr>
            <a:r>
              <a:rPr lang="en-GB" dirty="0" smtClean="0">
                <a:solidFill>
                  <a:schemeClr val="accent3"/>
                </a:solidFill>
                <a:latin typeface="Courier New Bold"/>
              </a:rPr>
              <a:t>Kernel</a:t>
            </a:r>
            <a:r>
              <a:rPr lang="en-GB" dirty="0" smtClean="0">
                <a:latin typeface="Courier New Bold"/>
              </a:rPr>
              <a:t> </a:t>
            </a:r>
            <a:r>
              <a:rPr lang="en-GB" dirty="0" err="1" smtClean="0">
                <a:latin typeface="Courier New Bold"/>
              </a:rPr>
              <a:t>ko_vadd</a:t>
            </a:r>
            <a:r>
              <a:rPr lang="en-GB" dirty="0" smtClean="0">
                <a:latin typeface="Courier New Bold"/>
              </a:rPr>
              <a:t>(program, “</a:t>
            </a:r>
            <a:r>
              <a:rPr lang="en-GB" dirty="0" err="1" smtClean="0">
                <a:latin typeface="Courier New Bold"/>
              </a:rPr>
              <a:t>vadd</a:t>
            </a:r>
            <a:r>
              <a:rPr lang="en-GB" dirty="0" smtClean="0">
                <a:latin typeface="Courier New Bold"/>
              </a:rPr>
              <a:t>”);</a:t>
            </a:r>
          </a:p>
          <a:p>
            <a:pPr lvl="1">
              <a:buNone/>
            </a:pPr>
            <a:endParaRPr lang="en-GB" dirty="0">
              <a:latin typeface="Courier New Bold"/>
            </a:endParaRPr>
          </a:p>
          <a:p>
            <a:r>
              <a:rPr lang="en-GB" sz="2800" dirty="0" smtClean="0"/>
              <a:t>Get the </a:t>
            </a:r>
            <a:r>
              <a:rPr lang="en-GB" sz="2800" dirty="0" smtClean="0"/>
              <a:t>maximum size for a </a:t>
            </a:r>
            <a:r>
              <a:rPr lang="en-GB" sz="2800" dirty="0" smtClean="0"/>
              <a:t>work-</a:t>
            </a:r>
            <a:r>
              <a:rPr lang="en-GB" sz="2800" dirty="0" smtClean="0"/>
              <a:t>group</a:t>
            </a:r>
            <a:r>
              <a:rPr lang="en-GB" sz="2800" dirty="0"/>
              <a:t>:</a:t>
            </a:r>
            <a:endParaRPr lang="en-GB" sz="2800" dirty="0"/>
          </a:p>
          <a:p>
            <a:pPr marL="457200" lvl="1" indent="0">
              <a:buNone/>
            </a:pPr>
            <a:endParaRPr lang="en-GB" sz="2000" dirty="0" smtClean="0">
              <a:latin typeface="Courier New Bold"/>
            </a:endParaRPr>
          </a:p>
          <a:p>
            <a:pPr marL="457200" lvl="1" indent="0">
              <a:buNone/>
            </a:pPr>
            <a:r>
              <a:rPr lang="en-GB" sz="2000" dirty="0" smtClean="0">
                <a:latin typeface="Courier New Bold"/>
              </a:rPr>
              <a:t>:</a:t>
            </a: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smtClean="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smtClean="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smtClean="0">
                <a:solidFill>
                  <a:schemeClr val="accent1"/>
                </a:solidFill>
              </a:rPr>
              <a:t>If </a:t>
            </a:r>
            <a:r>
              <a:rPr lang="en-GB" sz="1600" dirty="0">
                <a:solidFill>
                  <a:schemeClr val="accent1"/>
                </a:solidFill>
              </a:rPr>
              <a:t>we set the local dimension </a:t>
            </a:r>
            <a:r>
              <a:rPr lang="en-GB" sz="1600" dirty="0" smtClean="0">
                <a:solidFill>
                  <a:schemeClr val="accent1"/>
                </a:solidFill>
              </a:rPr>
              <a:t>ourselves or accept the OpenCL runtime’s, </a:t>
            </a:r>
            <a:r>
              <a:rPr lang="en-GB" sz="1600" dirty="0">
                <a:solidFill>
                  <a:schemeClr val="accent1"/>
                </a:solidFill>
              </a:rPr>
              <a:t>we </a:t>
            </a:r>
            <a:r>
              <a:rPr lang="en-GB" sz="1600" dirty="0" smtClean="0">
                <a:solidFill>
                  <a:schemeClr val="accent1"/>
                </a:solidFill>
              </a:rPr>
              <a:t>don’t </a:t>
            </a:r>
            <a:r>
              <a:rPr lang="en-GB" sz="1600" dirty="0">
                <a:solidFill>
                  <a:schemeClr val="accent1"/>
                </a:solidFill>
              </a:rPr>
              <a:t>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smtClean="0">
                <a:solidFill>
                  <a:schemeClr val="accent1"/>
                </a:solidFill>
              </a:rPr>
              <a:t>We can use any work-group-info parameter from table 5.15 in the OpenCL 1.1 specification. The function will </a:t>
            </a:r>
            <a:r>
              <a:rPr lang="en-GB" sz="1600" dirty="0">
                <a:solidFill>
                  <a:schemeClr val="accent1"/>
                </a:solidFill>
              </a:rPr>
              <a:t>r</a:t>
            </a:r>
            <a:r>
              <a:rPr lang="en-GB" sz="1600" dirty="0" smtClean="0">
                <a:solidFill>
                  <a:schemeClr val="accent1"/>
                </a:solidFill>
              </a:rPr>
              <a:t>eturn the appropriate type.</a:t>
            </a:r>
            <a:endParaRPr lang="en-GB" sz="1600" dirty="0">
              <a:solidFill>
                <a:schemeClr val="accent1"/>
              </a:solidFill>
            </a:endParaRP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smtClean="0"/>
              <a:t>Specify </a:t>
            </a:r>
            <a:r>
              <a:rPr lang="en-GB" sz="2400" i="1" dirty="0" smtClean="0"/>
              <a:t>global</a:t>
            </a:r>
            <a:r>
              <a:rPr lang="en-GB" sz="2400" dirty="0" smtClean="0"/>
              <a:t> (and optionally </a:t>
            </a:r>
            <a:r>
              <a:rPr lang="en-GB" sz="2400" i="1" dirty="0" smtClean="0"/>
              <a:t>local)</a:t>
            </a:r>
            <a:r>
              <a:rPr lang="en-GB" sz="2400" dirty="0" smtClean="0"/>
              <a:t> dimensions</a:t>
            </a:r>
          </a:p>
          <a:p>
            <a:pPr marL="757238" lvl="1" indent="-357188"/>
            <a:r>
              <a:rPr lang="en-GB" sz="2000" dirty="0"/>
              <a:t>c</a:t>
            </a:r>
            <a:r>
              <a:rPr lang="en-GB" sz="2000" dirty="0" smtClean="0"/>
              <a:t>l::</a:t>
            </a:r>
            <a:r>
              <a:rPr lang="en-GB" sz="2000" dirty="0" err="1" smtClean="0"/>
              <a:t>NDRange</a:t>
            </a:r>
            <a:r>
              <a:rPr lang="en-GB" sz="2000" dirty="0" smtClean="0"/>
              <a:t> global(1024)</a:t>
            </a:r>
          </a:p>
          <a:p>
            <a:pPr marL="757238" lvl="1" indent="-357188"/>
            <a:r>
              <a:rPr lang="en-GB" sz="2000" dirty="0" smtClean="0"/>
              <a:t>cl</a:t>
            </a:r>
            <a:r>
              <a:rPr lang="en-GB" sz="2000" dirty="0" smtClean="0"/>
              <a:t>::</a:t>
            </a:r>
            <a:r>
              <a:rPr lang="en-GB" sz="2000" dirty="0" err="1" smtClean="0"/>
              <a:t>NDRange</a:t>
            </a:r>
            <a:r>
              <a:rPr lang="en-GB" sz="2000" dirty="0" smtClean="0"/>
              <a:t> local(64)</a:t>
            </a:r>
          </a:p>
          <a:p>
            <a:pPr marL="757238" lvl="1" indent="-357188"/>
            <a:r>
              <a:rPr lang="en-GB" sz="2000" dirty="0" smtClean="0"/>
              <a:t>If you don’t specify a local dimension, it is assumed as cl::</a:t>
            </a:r>
            <a:r>
              <a:rPr lang="en-GB" sz="2000" dirty="0" err="1" smtClean="0"/>
              <a:t>NullRange</a:t>
            </a:r>
            <a:r>
              <a:rPr lang="en-GB" sz="2000" dirty="0" smtClean="0"/>
              <a:t>, and the runtime picks a size for you</a:t>
            </a:r>
          </a:p>
          <a:p>
            <a:pPr marL="757238" lvl="1" indent="-357188"/>
            <a:endParaRPr lang="en-GB" sz="2000" dirty="0" smtClean="0"/>
          </a:p>
          <a:p>
            <a:pPr marL="357188" indent="-357188"/>
            <a:r>
              <a:rPr lang="en-GB" sz="2400" dirty="0" err="1" smtClean="0"/>
              <a:t>Enqueue</a:t>
            </a:r>
            <a:r>
              <a:rPr lang="en-GB" sz="2400" dirty="0" smtClean="0"/>
              <a:t> the kernel for execution (note: non-blocking):</a:t>
            </a:r>
          </a:p>
          <a:p>
            <a:pPr marL="457200" lvl="1" indent="0">
              <a:buNone/>
            </a:pPr>
            <a:endParaRPr lang="en-GB" sz="1200" dirty="0" smtClean="0">
              <a:latin typeface="Courier"/>
            </a:endParaRPr>
          </a:p>
          <a:p>
            <a:pPr marL="457200" lvl="1" indent="0">
              <a:buNone/>
            </a:pPr>
            <a:r>
              <a:rPr lang="en-GB" sz="2000" b="1" dirty="0" err="1" smtClean="0">
                <a:solidFill>
                  <a:srgbClr val="1F497D"/>
                </a:solidFill>
                <a:latin typeface="Courier"/>
              </a:rPr>
              <a:t>vadd</a:t>
            </a:r>
            <a:r>
              <a:rPr lang="en-GB" sz="2000" b="1" dirty="0" smtClean="0">
                <a:solidFill>
                  <a:srgbClr val="1F497D"/>
                </a:solidFill>
                <a:latin typeface="Courier"/>
              </a:rPr>
              <a:t>(cl::</a:t>
            </a:r>
            <a:r>
              <a:rPr lang="en-GB" sz="2000" b="1" dirty="0" err="1" smtClean="0">
                <a:solidFill>
                  <a:srgbClr val="1F497D"/>
                </a:solidFill>
                <a:latin typeface="Courier"/>
              </a:rPr>
              <a:t>EnqueueArgs</a:t>
            </a:r>
            <a:r>
              <a:rPr lang="en-GB" sz="2000" b="1" dirty="0" smtClean="0">
                <a:solidFill>
                  <a:srgbClr val="1F497D"/>
                </a:solidFill>
                <a:latin typeface="Courier"/>
              </a:rPr>
              <a:t>(queue, global), </a:t>
            </a:r>
            <a:r>
              <a:rPr lang="en-GB" sz="2000" b="1" dirty="0" err="1" smtClean="0">
                <a:solidFill>
                  <a:srgbClr val="1F497D"/>
                </a:solidFill>
                <a:latin typeface="Courier"/>
              </a:rPr>
              <a:t>d_a</a:t>
            </a:r>
            <a:r>
              <a:rPr lang="en-GB" sz="2000" b="1" dirty="0" smtClean="0">
                <a:solidFill>
                  <a:srgbClr val="1F497D"/>
                </a:solidFill>
                <a:latin typeface="Courier"/>
              </a:rPr>
              <a:t>, </a:t>
            </a:r>
            <a:r>
              <a:rPr lang="en-GB" sz="2000" b="1" dirty="0" err="1" smtClean="0">
                <a:solidFill>
                  <a:srgbClr val="1F497D"/>
                </a:solidFill>
                <a:latin typeface="Courier"/>
              </a:rPr>
              <a:t>d_b</a:t>
            </a:r>
            <a:r>
              <a:rPr lang="en-GB" sz="2000" b="1" dirty="0" smtClean="0">
                <a:solidFill>
                  <a:srgbClr val="1F497D"/>
                </a:solidFill>
                <a:latin typeface="Courier"/>
              </a:rPr>
              <a:t>, </a:t>
            </a:r>
            <a:r>
              <a:rPr lang="en-GB" sz="2000" b="1" dirty="0" err="1" smtClean="0">
                <a:solidFill>
                  <a:srgbClr val="1F497D"/>
                </a:solidFill>
                <a:latin typeface="Courier"/>
              </a:rPr>
              <a:t>d_c</a:t>
            </a:r>
            <a:r>
              <a:rPr lang="en-GB" sz="2000" b="1" dirty="0" smtClean="0">
                <a:solidFill>
                  <a:srgbClr val="1F497D"/>
                </a:solidFill>
                <a:latin typeface="Courier"/>
              </a:rPr>
              <a:t>);</a:t>
            </a:r>
          </a:p>
          <a:p>
            <a:pPr marL="357188" indent="-357188"/>
            <a:endParaRPr lang="en-GB" sz="2400" dirty="0" smtClean="0"/>
          </a:p>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use an </a:t>
            </a:r>
            <a:r>
              <a:rPr lang="en-GB" sz="2400" dirty="0"/>
              <a:t>in-order queue </a:t>
            </a:r>
            <a:r>
              <a:rPr lang="en-GB" sz="2400" dirty="0" smtClean="0"/>
              <a:t>to ensure the </a:t>
            </a:r>
            <a:r>
              <a:rPr lang="en-GB" sz="2400" dirty="0"/>
              <a:t>previous commands are completed before the read can </a:t>
            </a:r>
            <a:r>
              <a:rPr lang="en-GB" sz="2400" dirty="0" smtClean="0"/>
              <a:t>begin</a:t>
            </a:r>
          </a:p>
          <a:p>
            <a:pPr marL="400050" lvl="1" indent="0">
              <a:buNone/>
            </a:pPr>
            <a:endParaRPr lang="en-GB" sz="1100" dirty="0" smtClean="0">
              <a:solidFill>
                <a:srgbClr val="1F497D"/>
              </a:solidFill>
              <a:latin typeface="Courier"/>
            </a:endParaRPr>
          </a:p>
          <a:p>
            <a:pPr marL="400050" lvl="1" indent="0">
              <a:buNone/>
            </a:pPr>
            <a:r>
              <a:rPr lang="en-GB" sz="2000" b="1" dirty="0" smtClean="0">
                <a:solidFill>
                  <a:srgbClr val="1F497D"/>
                </a:solidFill>
                <a:latin typeface="Courier"/>
              </a:rPr>
              <a:t>cl</a:t>
            </a:r>
            <a:r>
              <a:rPr lang="en-GB" sz="2000" b="1" dirty="0">
                <a:solidFill>
                  <a:srgbClr val="1F497D"/>
                </a:solidFill>
                <a:latin typeface="Courier"/>
              </a:rPr>
              <a:t>::copy(queue, </a:t>
            </a:r>
            <a:r>
              <a:rPr lang="en-GB" sz="2000" b="1" dirty="0" err="1">
                <a:solidFill>
                  <a:srgbClr val="1F497D"/>
                </a:solidFill>
                <a:latin typeface="Courier"/>
              </a:rPr>
              <a:t>d_c</a:t>
            </a:r>
            <a:r>
              <a:rPr lang="en-GB" sz="2000" b="1" dirty="0">
                <a:solidFill>
                  <a:srgbClr val="1F497D"/>
                </a:solidFill>
                <a:latin typeface="Courier"/>
              </a:rPr>
              <a:t>, begin(</a:t>
            </a:r>
            <a:r>
              <a:rPr lang="en-GB" sz="2000" b="1" dirty="0" err="1">
                <a:solidFill>
                  <a:srgbClr val="1F497D"/>
                </a:solidFill>
                <a:latin typeface="Courier"/>
              </a:rPr>
              <a:t>h_c</a:t>
            </a:r>
            <a:r>
              <a:rPr lang="en-GB" sz="2000" b="1" dirty="0">
                <a:solidFill>
                  <a:srgbClr val="1F497D"/>
                </a:solidFill>
                <a:latin typeface="Courier"/>
              </a:rPr>
              <a:t>), end(</a:t>
            </a:r>
            <a:r>
              <a:rPr lang="en-GB" sz="2000" b="1" dirty="0" err="1">
                <a:solidFill>
                  <a:srgbClr val="1F497D"/>
                </a:solidFill>
                <a:latin typeface="Courier"/>
              </a:rPr>
              <a:t>h_c</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784976" cy="5069160"/>
          </a:xfrm>
        </p:spPr>
        <p:txBody>
          <a:bodyPr>
            <a:normAutofit fontScale="77500" lnSpcReduction="20000"/>
          </a:bodyPr>
          <a:lstStyle/>
          <a:p>
            <a:pPr>
              <a:lnSpc>
                <a:spcPct val="110000"/>
              </a:lnSpc>
            </a:pPr>
            <a:r>
              <a:rPr lang="en-GB" dirty="0" smtClean="0"/>
              <a:t>Enable OpenCL API </a:t>
            </a:r>
            <a:r>
              <a:rPr lang="en-GB" dirty="0" smtClean="0">
                <a:solidFill>
                  <a:schemeClr val="accent6"/>
                </a:solidFill>
              </a:rPr>
              <a:t>Exceptions</a:t>
            </a:r>
            <a:r>
              <a:rPr lang="en-GB" dirty="0" smtClean="0"/>
              <a:t>. Do this </a:t>
            </a:r>
            <a:r>
              <a:rPr lang="en-GB" dirty="0" smtClean="0">
                <a:solidFill>
                  <a:schemeClr val="accent6"/>
                </a:solidFill>
              </a:rPr>
              <a:t>before </a:t>
            </a:r>
            <a:r>
              <a:rPr lang="en-GB" dirty="0" smtClean="0"/>
              <a:t>including the header file</a:t>
            </a:r>
          </a:p>
          <a:p>
            <a:pPr marL="457200" lvl="1" indent="0">
              <a:lnSpc>
                <a:spcPct val="110000"/>
              </a:lnSpc>
              <a:buNone/>
            </a:pPr>
            <a:r>
              <a:rPr lang="en-GB" dirty="0" smtClean="0">
                <a:solidFill>
                  <a:srgbClr val="738AC8"/>
                </a:solidFill>
                <a:latin typeface="Courier New Bold"/>
              </a:rPr>
              <a:t>#define __CL_ENABLE_EXCEPTIONS</a:t>
            </a:r>
          </a:p>
          <a:p>
            <a:pPr marL="457200" lvl="1" indent="0">
              <a:lnSpc>
                <a:spcPct val="110000"/>
              </a:lnSpc>
              <a:buNone/>
            </a:pPr>
            <a:endParaRPr lang="en-GB" dirty="0" smtClean="0">
              <a:latin typeface="Letter Gothic Std"/>
            </a:endParaRPr>
          </a:p>
          <a:p>
            <a:pPr marL="357188" indent="-357188">
              <a:lnSpc>
                <a:spcPct val="110000"/>
              </a:lnSpc>
            </a:pPr>
            <a:r>
              <a:rPr lang="en-GB" dirty="0" smtClean="0"/>
              <a:t>Include key header files … both standard and custom</a:t>
            </a:r>
          </a:p>
          <a:p>
            <a:pPr marL="457200" lvl="1" indent="0">
              <a:lnSpc>
                <a:spcPct val="110000"/>
              </a:lnSpc>
              <a:buNone/>
            </a:pPr>
            <a:r>
              <a:rPr lang="en-GB" sz="2600" dirty="0" smtClean="0">
                <a:solidFill>
                  <a:srgbClr val="738AC8"/>
                </a:solidFill>
                <a:latin typeface="Courier New Bold"/>
              </a:rPr>
              <a:t>#include &lt;CL/cl.hpp&gt;   // Khronos C++ Wrapper API</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cstdio</a:t>
            </a:r>
            <a:r>
              <a:rPr lang="en-GB" sz="2600" dirty="0" smtClean="0">
                <a:solidFill>
                  <a:srgbClr val="738AC8"/>
                </a:solidFill>
                <a:latin typeface="Courier New Bold"/>
              </a:rPr>
              <a:t>&gt;      // For C style </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iostream</a:t>
            </a:r>
            <a:r>
              <a:rPr lang="en-GB" sz="2600" dirty="0" smtClean="0">
                <a:solidFill>
                  <a:srgbClr val="738AC8"/>
                </a:solidFill>
                <a:latin typeface="Courier New Bold"/>
              </a:rPr>
              <a:t>&gt;    // For C++ style IO</a:t>
            </a:r>
          </a:p>
          <a:p>
            <a:pPr marL="457200" lvl="1" indent="0">
              <a:lnSpc>
                <a:spcPct val="110000"/>
              </a:lnSpc>
              <a:buNone/>
            </a:pPr>
            <a:r>
              <a:rPr lang="en-GB" sz="2600" dirty="0" smtClean="0">
                <a:solidFill>
                  <a:srgbClr val="738AC8"/>
                </a:solidFill>
                <a:latin typeface="Courier New Bold"/>
              </a:rPr>
              <a:t>#include &lt;vector&gt;      // For C++ vector types</a:t>
            </a:r>
          </a:p>
          <a:p>
            <a:pPr marL="457200" lvl="1" indent="0">
              <a:lnSpc>
                <a:spcPct val="110000"/>
              </a:lnSpc>
              <a:buNone/>
            </a:pPr>
            <a:endParaRPr lang="en-GB" dirty="0" smtClean="0">
              <a:latin typeface="Letter Gothic Std"/>
            </a:endParaRPr>
          </a:p>
          <a:p>
            <a:pPr marL="357188" indent="-357188">
              <a:lnSpc>
                <a:spcPct val="110000"/>
              </a:lnSpc>
            </a:pPr>
            <a:r>
              <a:rPr lang="en-GB" dirty="0" smtClean="0"/>
              <a:t>Define key namespaces</a:t>
            </a:r>
          </a:p>
          <a:p>
            <a:pPr marL="457200" lvl="1" indent="0">
              <a:lnSpc>
                <a:spcPct val="110000"/>
              </a:lnSpc>
              <a:buNone/>
            </a:pPr>
            <a:r>
              <a:rPr lang="en-GB" dirty="0">
                <a:solidFill>
                  <a:schemeClr val="accent5"/>
                </a:solidFill>
                <a:latin typeface="Courier New Bold"/>
              </a:rPr>
              <a:t>u</a:t>
            </a:r>
            <a:r>
              <a:rPr lang="en-GB" dirty="0" smtClean="0">
                <a:solidFill>
                  <a:schemeClr val="accent5"/>
                </a:solidFill>
                <a:latin typeface="Courier New Bold"/>
              </a:rPr>
              <a:t>sing namespace cl;</a:t>
            </a:r>
          </a:p>
          <a:p>
            <a:pPr marL="457200" lvl="1" indent="0">
              <a:lnSpc>
                <a:spcPct val="110000"/>
              </a:lnSpc>
              <a:buNone/>
            </a:pPr>
            <a:r>
              <a:rPr lang="en-GB" dirty="0">
                <a:solidFill>
                  <a:schemeClr val="accent5"/>
                </a:solidFill>
                <a:latin typeface="Courier New Bold"/>
              </a:rPr>
              <a:t>u</a:t>
            </a:r>
            <a:r>
              <a:rPr lang="en-GB" dirty="0" smtClean="0">
                <a:solidFill>
                  <a:schemeClr val="accent5"/>
                </a:solidFill>
                <a:latin typeface="Courier New Bold"/>
              </a:rPr>
              <a:t>sing namespace </a:t>
            </a:r>
            <a:r>
              <a:rPr lang="en-GB" dirty="0" err="1" smtClean="0">
                <a:solidFill>
                  <a:schemeClr val="accent5"/>
                </a:solidFill>
                <a:latin typeface="Courier New Bold"/>
              </a:rPr>
              <a:t>std</a:t>
            </a:r>
            <a:r>
              <a:rPr lang="en-GB" dirty="0" smtClean="0">
                <a:solidFill>
                  <a:schemeClr val="accent5"/>
                </a:solidFill>
                <a:latin typeface="Courier New Bold"/>
              </a:rPr>
              <a:t>;</a:t>
            </a: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smtClean="0">
                <a:solidFill>
                  <a:schemeClr val="accent1"/>
                </a:solidFill>
              </a:rPr>
              <a:t>For information about C++, see the appendix:</a:t>
            </a:r>
          </a:p>
          <a:p>
            <a:r>
              <a:rPr lang="en-GB" dirty="0" smtClean="0">
                <a:solidFill>
                  <a:schemeClr val="accent1"/>
                </a:solidFill>
              </a:rPr>
              <a:t>“C++ for C programmers”.</a:t>
            </a:r>
            <a:endParaRPr lang="en-GB" dirty="0">
              <a:solidFill>
                <a:schemeClr val="accent1"/>
              </a:solidFill>
            </a:endParaRPr>
          </a:p>
        </p:txBody>
      </p:sp>
    </p:spTree>
    <p:extLst>
      <p:ext uri="{BB962C8B-B14F-4D97-AF65-F5344CB8AC3E}">
        <p14:creationId xmlns:p14="http://schemas.microsoft.com/office/powerpoint/2010/main" val="29846816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Studio</a:t>
            </a:r>
            <a:endParaRPr lang="en-GB" dirty="0"/>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smtClean="0"/>
              <a:t>Your project must be configured to use the OpenCL development headers and library</a:t>
            </a:r>
          </a:p>
          <a:p>
            <a:r>
              <a:rPr lang="en-GB" dirty="0" smtClean="0"/>
              <a:t>In “Project Properties”:</a:t>
            </a:r>
          </a:p>
          <a:p>
            <a:pPr lvl="1"/>
            <a:r>
              <a:rPr lang="en-GB" b="1" dirty="0" smtClean="0">
                <a:solidFill>
                  <a:schemeClr val="accent6">
                    <a:lumMod val="75000"/>
                  </a:schemeClr>
                </a:solidFill>
              </a:rPr>
              <a:t>C/C++ &gt;&gt;&gt; General &gt;&gt;&gt; Additional Include Directories</a:t>
            </a:r>
          </a:p>
          <a:p>
            <a:pPr lvl="2"/>
            <a:r>
              <a:rPr lang="en-GB" dirty="0" smtClean="0"/>
              <a:t>Add the path to the OpenCL include directory</a:t>
            </a:r>
          </a:p>
          <a:p>
            <a:pPr lvl="2"/>
            <a:r>
              <a:rPr lang="en-GB" dirty="0" smtClean="0"/>
              <a:t>This will be somewhere in your SDK installation</a:t>
            </a:r>
          </a:p>
          <a:p>
            <a:pPr lvl="2"/>
            <a:r>
              <a:rPr lang="en-GB" dirty="0" smtClean="0"/>
              <a:t>Contains </a:t>
            </a:r>
            <a:r>
              <a:rPr lang="en-GB" b="1" dirty="0" smtClean="0">
                <a:solidFill>
                  <a:srgbClr val="3366FF"/>
                </a:solidFill>
                <a:latin typeface="Courier New"/>
                <a:cs typeface="Courier New"/>
              </a:rPr>
              <a:t>CL</a:t>
            </a:r>
            <a:r>
              <a:rPr lang="en-GB" dirty="0" smtClean="0"/>
              <a:t> directory, which contains </a:t>
            </a:r>
            <a:r>
              <a:rPr lang="en-GB" b="1" dirty="0" err="1" smtClean="0">
                <a:solidFill>
                  <a:srgbClr val="3366FF"/>
                </a:solidFill>
                <a:latin typeface="Courier New"/>
                <a:cs typeface="Courier New"/>
              </a:rPr>
              <a:t>cl.h</a:t>
            </a:r>
            <a:endParaRPr lang="en-GB" b="1" dirty="0" smtClean="0">
              <a:solidFill>
                <a:srgbClr val="3366FF"/>
              </a:solidFill>
              <a:latin typeface="Courier New"/>
              <a:cs typeface="Courier New"/>
            </a:endParaRPr>
          </a:p>
          <a:p>
            <a:pPr lvl="1"/>
            <a:r>
              <a:rPr lang="en-GB" b="1" dirty="0" smtClean="0">
                <a:solidFill>
                  <a:schemeClr val="accent6">
                    <a:lumMod val="75000"/>
                  </a:schemeClr>
                </a:solidFill>
              </a:rPr>
              <a:t>Linker &gt;&gt;&gt; General &gt;&gt;&gt; Additional Library Directories</a:t>
            </a:r>
          </a:p>
          <a:p>
            <a:pPr lvl="2"/>
            <a:r>
              <a:rPr lang="en-GB" dirty="0" smtClean="0"/>
              <a:t>Add the path to the OpenCL library directory</a:t>
            </a:r>
          </a:p>
          <a:p>
            <a:pPr lvl="2"/>
            <a:r>
              <a:rPr lang="en-GB" dirty="0"/>
              <a:t>This will be somewhere in your SDK </a:t>
            </a:r>
            <a:r>
              <a:rPr lang="en-GB" dirty="0" smtClean="0"/>
              <a:t>installation</a:t>
            </a:r>
          </a:p>
          <a:p>
            <a:pPr lvl="2"/>
            <a:r>
              <a:rPr lang="en-GB" dirty="0" smtClean="0"/>
              <a:t>Contains </a:t>
            </a:r>
            <a:r>
              <a:rPr lang="en-GB" b="1" dirty="0" err="1" smtClean="0">
                <a:solidFill>
                  <a:srgbClr val="3366FF"/>
                </a:solidFill>
                <a:latin typeface="Courier New"/>
                <a:cs typeface="Courier New"/>
              </a:rPr>
              <a:t>OpenCL.lib</a:t>
            </a:r>
            <a:endParaRPr lang="en-GB" b="1" dirty="0" smtClean="0">
              <a:solidFill>
                <a:srgbClr val="3366FF"/>
              </a:solidFill>
              <a:latin typeface="Courier New"/>
              <a:cs typeface="Courier New"/>
            </a:endParaRPr>
          </a:p>
          <a:p>
            <a:pPr lvl="1"/>
            <a:r>
              <a:rPr lang="en-GB" b="1" dirty="0" smtClean="0">
                <a:solidFill>
                  <a:schemeClr val="accent6">
                    <a:lumMod val="75000"/>
                  </a:schemeClr>
                </a:solidFill>
              </a:rPr>
              <a:t>Linker &gt;&gt;&gt; Input &gt;&gt;&gt; Additional Dependencies</a:t>
            </a:r>
          </a:p>
          <a:p>
            <a:pPr lvl="2"/>
            <a:r>
              <a:rPr lang="en-GB" dirty="0" smtClean="0"/>
              <a:t>Add </a:t>
            </a:r>
            <a:r>
              <a:rPr lang="en-GB" b="1" dirty="0" err="1" smtClean="0">
                <a:solidFill>
                  <a:srgbClr val="3366FF"/>
                </a:solidFill>
                <a:latin typeface="Courier New"/>
                <a:cs typeface="Courier New"/>
              </a:rPr>
              <a:t>OpenCL.lib</a:t>
            </a:r>
            <a:endParaRPr lang="en-GB" b="1" dirty="0" smtClean="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C++ interface: The </a:t>
            </a:r>
            <a:r>
              <a:rPr lang="en-GB" dirty="0" err="1" smtClean="0"/>
              <a:t>vadd</a:t>
            </a:r>
            <a:r>
              <a:rPr lang="en-GB" dirty="0" smtClean="0"/>
              <a:t> host program</a:t>
            </a:r>
            <a:endParaRPr lang="en-GB" dirty="0"/>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smtClean="0">
                <a:latin typeface="Courier New Bold"/>
              </a:rPr>
              <a:t>#</a:t>
            </a:r>
            <a:r>
              <a:rPr lang="en-GB" sz="1200" b="1" dirty="0" smtClean="0">
                <a:solidFill>
                  <a:schemeClr val="accent2"/>
                </a:solidFill>
                <a:latin typeface="Courier New Bold"/>
              </a:rPr>
              <a:t>define </a:t>
            </a:r>
            <a:r>
              <a:rPr lang="en-GB" sz="1200" b="1" dirty="0" smtClean="0">
                <a:latin typeface="Courier New Bold"/>
              </a:rPr>
              <a:t>N 1024</a:t>
            </a:r>
          </a:p>
          <a:p>
            <a:pPr marL="0" indent="0">
              <a:buNone/>
            </a:pPr>
            <a:r>
              <a:rPr lang="en-GB" sz="1200" b="1" dirty="0" err="1" smtClean="0">
                <a:solidFill>
                  <a:schemeClr val="accent2"/>
                </a:solidFill>
                <a:latin typeface="Courier New Bold"/>
              </a:rPr>
              <a:t>int</a:t>
            </a:r>
            <a:r>
              <a:rPr lang="en-GB" sz="1200" b="1" dirty="0" smtClean="0">
                <a:solidFill>
                  <a:schemeClr val="accent2"/>
                </a:solidFill>
                <a:latin typeface="Courier New Bold"/>
              </a:rPr>
              <a:t> </a:t>
            </a:r>
            <a:r>
              <a:rPr lang="en-GB" sz="1200" b="1" dirty="0" smtClean="0">
                <a:latin typeface="Courier New Bold"/>
              </a:rPr>
              <a:t>main(</a:t>
            </a:r>
            <a:r>
              <a:rPr lang="en-GB" sz="1200" b="1" dirty="0" smtClean="0">
                <a:solidFill>
                  <a:schemeClr val="accent2"/>
                </a:solidFill>
                <a:latin typeface="Courier New Bold"/>
              </a:rPr>
              <a:t>void</a:t>
            </a:r>
            <a:r>
              <a:rPr lang="en-GB" sz="1200" b="1" dirty="0" smtClean="0">
                <a:latin typeface="Courier New Bold"/>
              </a:rPr>
              <a:t>) {</a:t>
            </a:r>
          </a:p>
          <a:p>
            <a:pPr marL="0" indent="0">
              <a:buNone/>
            </a:pPr>
            <a:endParaRPr lang="en-GB" sz="1200" b="1" dirty="0" smtClean="0">
              <a:latin typeface="Courier New Bold"/>
            </a:endParaRPr>
          </a:p>
          <a:p>
            <a:pPr marL="0" indent="0">
              <a:buNone/>
            </a:pPr>
            <a:r>
              <a:rPr lang="en-GB" sz="1200" b="1" dirty="0" smtClean="0">
                <a:latin typeface="Courier New Bold"/>
              </a:rPr>
              <a:t>vector&lt;</a:t>
            </a:r>
            <a:r>
              <a:rPr lang="en-GB" sz="1200" b="1" dirty="0" smtClean="0">
                <a:solidFill>
                  <a:schemeClr val="accent2"/>
                </a:solidFill>
                <a:latin typeface="Courier New Bold"/>
              </a:rPr>
              <a:t>float</a:t>
            </a:r>
            <a:r>
              <a:rPr lang="en-GB" sz="1200" b="1" dirty="0" smtClean="0">
                <a:latin typeface="Courier New Bold"/>
              </a:rPr>
              <a:t>&gt; </a:t>
            </a:r>
            <a:r>
              <a:rPr lang="en-GB" sz="1200" b="1" dirty="0" err="1" smtClean="0">
                <a:latin typeface="Courier New Bold"/>
              </a:rPr>
              <a:t>h_a</a:t>
            </a:r>
            <a:r>
              <a:rPr lang="en-GB" sz="1200" b="1" dirty="0" smtClean="0">
                <a:latin typeface="Courier New Bold"/>
              </a:rPr>
              <a:t>(N), </a:t>
            </a:r>
            <a:r>
              <a:rPr lang="en-GB" sz="1200" b="1" dirty="0" err="1" smtClean="0">
                <a:latin typeface="Courier New Bold"/>
              </a:rPr>
              <a:t>h_b</a:t>
            </a:r>
            <a:r>
              <a:rPr lang="en-GB" sz="1200" b="1" dirty="0" smtClean="0">
                <a:latin typeface="Courier New Bold"/>
              </a:rPr>
              <a:t>(N), </a:t>
            </a:r>
            <a:r>
              <a:rPr lang="en-GB" sz="1200" b="1" dirty="0" err="1" smtClean="0">
                <a:latin typeface="Courier New Bold"/>
              </a:rPr>
              <a:t>h_c</a:t>
            </a:r>
            <a:r>
              <a:rPr lang="en-GB" sz="1200" b="1" dirty="0" smtClean="0">
                <a:latin typeface="Courier New Bold"/>
              </a:rPr>
              <a:t>(N);</a:t>
            </a:r>
          </a:p>
          <a:p>
            <a:pPr marL="0" indent="0">
              <a:buNone/>
            </a:pPr>
            <a:r>
              <a:rPr lang="en-GB" sz="1200" b="1" dirty="0" smtClean="0">
                <a:solidFill>
                  <a:schemeClr val="tx1">
                    <a:lumMod val="85000"/>
                  </a:schemeClr>
                </a:solidFill>
                <a:latin typeface="Courier New Bold"/>
              </a:rPr>
              <a:t>// initialize these host vectors…</a:t>
            </a:r>
          </a:p>
          <a:p>
            <a:pPr marL="0" indent="0">
              <a:buNone/>
            </a:pPr>
            <a:endParaRPr lang="en-GB" sz="1200" b="1" dirty="0" smtClean="0">
              <a:solidFill>
                <a:schemeClr val="accent3"/>
              </a:solidFill>
              <a:latin typeface="Courier New Bold"/>
            </a:endParaRPr>
          </a:p>
          <a:p>
            <a:pPr marL="0" indent="0">
              <a:buNone/>
            </a:pPr>
            <a:r>
              <a:rPr lang="en-GB" sz="1200" b="1" dirty="0" smtClean="0">
                <a:solidFill>
                  <a:schemeClr val="accent3"/>
                </a:solidFill>
                <a:latin typeface="Courier New Bold"/>
              </a:rPr>
              <a:t>Buffer</a:t>
            </a:r>
            <a:r>
              <a:rPr lang="en-GB" sz="1200" b="1" dirty="0" smtClean="0">
                <a:latin typeface="Courier New Bold"/>
              </a:rPr>
              <a:t> </a:t>
            </a:r>
            <a:r>
              <a:rPr lang="en-GB" sz="1200" b="1" dirty="0" err="1" smtClean="0">
                <a:latin typeface="Courier New Bold"/>
              </a:rPr>
              <a:t>d_a</a:t>
            </a:r>
            <a:r>
              <a:rPr lang="en-GB" sz="1200" b="1" dirty="0" smtClean="0">
                <a:latin typeface="Courier New Bold"/>
              </a:rPr>
              <a:t>, </a:t>
            </a:r>
            <a:r>
              <a:rPr lang="en-GB" sz="1200" b="1" dirty="0" err="1" smtClean="0">
                <a:latin typeface="Courier New Bold"/>
              </a:rPr>
              <a:t>d_b</a:t>
            </a:r>
            <a:r>
              <a:rPr lang="en-GB" sz="1200" b="1" dirty="0" smtClean="0">
                <a:latin typeface="Courier New Bold"/>
              </a:rPr>
              <a:t>, </a:t>
            </a:r>
            <a:r>
              <a:rPr lang="en-GB" sz="1200" b="1" dirty="0" err="1" smtClean="0">
                <a:latin typeface="Courier New Bold"/>
              </a:rPr>
              <a:t>d_c</a:t>
            </a:r>
            <a:r>
              <a:rPr lang="en-GB" sz="1200" b="1" dirty="0" smtClean="0">
                <a:latin typeface="Courier New Bold"/>
              </a:rPr>
              <a:t>;</a:t>
            </a:r>
          </a:p>
          <a:p>
            <a:pPr marL="0" indent="0">
              <a:buNone/>
            </a:pPr>
            <a:endParaRPr lang="en-GB" sz="1200" b="1" dirty="0" smtClean="0">
              <a:latin typeface="Courier New Bold"/>
            </a:endParaRPr>
          </a:p>
          <a:p>
            <a:pPr marL="0" indent="0">
              <a:buNone/>
            </a:pPr>
            <a:r>
              <a:rPr lang="en-GB" sz="1200" b="1" dirty="0" smtClean="0">
                <a:solidFill>
                  <a:schemeClr val="accent3"/>
                </a:solidFill>
                <a:latin typeface="Courier New Bold"/>
              </a:rPr>
              <a:t>Context</a:t>
            </a:r>
            <a:r>
              <a:rPr lang="en-GB" sz="1200" b="1" dirty="0" smtClean="0">
                <a:latin typeface="Courier New Bold"/>
              </a:rPr>
              <a:t> context(CL_DEVICE_TYPE_DEFAULT);</a:t>
            </a:r>
          </a:p>
          <a:p>
            <a:pPr marL="0" indent="0">
              <a:buNone/>
            </a:pPr>
            <a:endParaRPr lang="en-GB" sz="1200" b="1" dirty="0">
              <a:latin typeface="Courier New Bold"/>
            </a:endParaRPr>
          </a:p>
          <a:p>
            <a:pPr marL="0" indent="0">
              <a:buNone/>
            </a:pPr>
            <a:r>
              <a:rPr lang="en-GB" sz="1200" b="1" dirty="0" err="1" smtClean="0">
                <a:solidFill>
                  <a:schemeClr val="accent3"/>
                </a:solidFill>
                <a:latin typeface="Courier New Bold"/>
              </a:rPr>
              <a:t>CommandQueue</a:t>
            </a:r>
            <a:r>
              <a:rPr lang="en-GB" sz="1200" b="1" dirty="0" smtClean="0">
                <a:solidFill>
                  <a:schemeClr val="accent3"/>
                </a:solidFill>
                <a:latin typeface="Courier New Bold"/>
              </a:rPr>
              <a:t> </a:t>
            </a:r>
            <a:r>
              <a:rPr lang="en-GB" sz="1200" b="1" dirty="0" smtClean="0">
                <a:latin typeface="Courier New Bold"/>
              </a:rPr>
              <a:t>queue(context);</a:t>
            </a:r>
            <a:endParaRPr lang="en-GB" sz="1200" b="1" dirty="0">
              <a:latin typeface="Courier New Bold"/>
            </a:endParaRPr>
          </a:p>
          <a:p>
            <a:pPr marL="0" indent="0">
              <a:buNone/>
            </a:pPr>
            <a:endParaRPr lang="en-GB" sz="1200" b="1" dirty="0">
              <a:latin typeface="Courier New Bold"/>
            </a:endParaRPr>
          </a:p>
          <a:p>
            <a:pPr marL="0" indent="0">
              <a:buNone/>
            </a:pPr>
            <a:r>
              <a:rPr lang="en-GB" sz="1200" b="1" dirty="0" smtClean="0">
                <a:solidFill>
                  <a:schemeClr val="accent3"/>
                </a:solidFill>
                <a:latin typeface="Courier New Bold"/>
              </a:rPr>
              <a:t>Program</a:t>
            </a:r>
            <a:r>
              <a:rPr lang="en-GB" sz="1200" b="1" dirty="0" smtClean="0">
                <a:latin typeface="Courier New Bold"/>
              </a:rPr>
              <a:t> program(context, </a:t>
            </a:r>
          </a:p>
          <a:p>
            <a:pPr marL="0" indent="0">
              <a:buNone/>
            </a:pPr>
            <a:r>
              <a:rPr lang="en-GB" sz="1200" b="1" dirty="0" smtClean="0">
                <a:solidFill>
                  <a:schemeClr val="tx2">
                    <a:lumMod val="75000"/>
                  </a:schemeClr>
                </a:solidFill>
                <a:latin typeface="Courier New Bold"/>
              </a:rPr>
              <a:t>            </a:t>
            </a:r>
            <a:r>
              <a:rPr lang="en-GB" sz="1200" b="1" dirty="0" err="1" smtClean="0">
                <a:solidFill>
                  <a:schemeClr val="tx2">
                    <a:lumMod val="75000"/>
                  </a:schemeClr>
                </a:solidFill>
                <a:latin typeface="Courier New Bold"/>
              </a:rPr>
              <a:t>loadprogram</a:t>
            </a:r>
            <a:r>
              <a:rPr lang="en-GB" sz="1200" b="1" dirty="0" smtClean="0">
                <a:latin typeface="Courier New Bold"/>
              </a:rPr>
              <a:t>(“vadd.cl”),</a:t>
            </a:r>
            <a:r>
              <a:rPr lang="en-GB" sz="1200" b="1" dirty="0" smtClean="0">
                <a:solidFill>
                  <a:schemeClr val="accent1"/>
                </a:solidFill>
                <a:latin typeface="Courier New Bold"/>
              </a:rPr>
              <a:t> true</a:t>
            </a:r>
            <a:r>
              <a:rPr lang="en-GB" sz="1200" b="1" dirty="0" smtClean="0">
                <a:latin typeface="Courier New Bold"/>
              </a:rPr>
              <a:t>);</a:t>
            </a:r>
          </a:p>
          <a:p>
            <a:pPr marL="0" indent="0">
              <a:buNone/>
            </a:pPr>
            <a:endParaRPr lang="en-GB" sz="1200" b="1" dirty="0" smtClean="0">
              <a:latin typeface="Courier New Bold"/>
            </a:endParaRPr>
          </a:p>
          <a:p>
            <a:pPr marL="0" indent="0">
              <a:buNone/>
            </a:pPr>
            <a:r>
              <a:rPr lang="en-GB" sz="1200" b="1" dirty="0" smtClean="0">
                <a:solidFill>
                  <a:schemeClr val="tx1">
                    <a:lumMod val="85000"/>
                  </a:schemeClr>
                </a:solidFill>
                <a:latin typeface="Courier New Bold"/>
              </a:rPr>
              <a:t>// Create the kernel </a:t>
            </a:r>
            <a:r>
              <a:rPr lang="en-GB" sz="1200" b="1" dirty="0" err="1" smtClean="0">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smtClean="0">
                <a:solidFill>
                  <a:schemeClr val="accent3"/>
                </a:solidFill>
                <a:latin typeface="Courier New Bold"/>
              </a:rPr>
              <a:t>make_kernel</a:t>
            </a:r>
            <a:r>
              <a:rPr lang="en-GB" sz="1200" b="1" dirty="0" smtClean="0">
                <a:latin typeface="Courier New Bold"/>
              </a:rPr>
              <a:t>&lt;Buffer, Buffer, </a:t>
            </a:r>
            <a:r>
              <a:rPr lang="en-GB" sz="1200" b="1" dirty="0" smtClean="0">
                <a:latin typeface="Courier New Bold"/>
              </a:rPr>
              <a:t>Buffer&gt;</a:t>
            </a:r>
            <a:endParaRPr lang="en-GB" sz="1200" b="1" dirty="0" smtClean="0">
              <a:latin typeface="Courier New Bold"/>
            </a:endParaRP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vadd</a:t>
            </a:r>
            <a:r>
              <a:rPr lang="en-GB" sz="1200" b="1" dirty="0" smtClean="0">
                <a:latin typeface="Courier New Bold"/>
              </a:rPr>
              <a:t>(program, “</a:t>
            </a:r>
            <a:r>
              <a:rPr lang="en-GB" sz="1200" b="1" dirty="0" err="1" smtClean="0">
                <a:latin typeface="Courier New Bold"/>
              </a:rPr>
              <a:t>vadd</a:t>
            </a:r>
            <a:r>
              <a:rPr lang="en-GB" sz="1200" b="1" dirty="0" smtClean="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427984" y="1916832"/>
            <a:ext cx="5040560" cy="4176464"/>
          </a:xfrm>
        </p:spPr>
        <p:txBody>
          <a:bodyPr>
            <a:noAutofit/>
          </a:bodyPr>
          <a:lstStyle/>
          <a:p>
            <a:pPr marL="0" indent="0">
              <a:buNone/>
            </a:pPr>
            <a:endParaRPr lang="en-GB" b="1" dirty="0" smtClean="0">
              <a:latin typeface="Courier New Bold"/>
            </a:endParaRPr>
          </a:p>
          <a:p>
            <a:pPr marL="0" indent="0">
              <a:buNone/>
            </a:pPr>
            <a:r>
              <a:rPr lang="en-GB" sz="1200" b="1" dirty="0" smtClean="0">
                <a:solidFill>
                  <a:schemeClr val="tx1">
                    <a:lumMod val="85000"/>
                  </a:schemeClr>
                </a:solidFill>
                <a:latin typeface="Courier New Bold"/>
              </a:rPr>
              <a:t>// Create buffers</a:t>
            </a:r>
          </a:p>
          <a:p>
            <a:pPr marL="0" indent="0">
              <a:buNone/>
            </a:pPr>
            <a:r>
              <a:rPr lang="en-GB" sz="1200" b="1" dirty="0" smtClean="0">
                <a:solidFill>
                  <a:schemeClr val="tx1">
                    <a:lumMod val="85000"/>
                  </a:schemeClr>
                </a:solidFill>
                <a:latin typeface="Courier New Bold"/>
              </a:rPr>
              <a:t>// True indicates CL_MEM_READ_ONLY</a:t>
            </a:r>
          </a:p>
          <a:p>
            <a:pPr marL="0" indent="0">
              <a:buNone/>
            </a:pPr>
            <a:r>
              <a:rPr lang="en-GB" sz="1200" b="1" dirty="0" smtClean="0">
                <a:solidFill>
                  <a:schemeClr val="tx1">
                    <a:lumMod val="85000"/>
                  </a:schemeClr>
                </a:solidFill>
                <a:latin typeface="Courier New Bold"/>
              </a:rPr>
              <a:t>// False indicates CL_MEM_READ_WRITE</a:t>
            </a:r>
            <a:endParaRPr lang="en-GB" sz="1200" b="1" dirty="0">
              <a:solidFill>
                <a:schemeClr val="tx1">
                  <a:lumMod val="85000"/>
                </a:schemeClr>
              </a:solidFill>
              <a:latin typeface="Courier New Bold"/>
            </a:endParaRPr>
          </a:p>
          <a:p>
            <a:pPr marL="0" indent="0">
              <a:buNone/>
            </a:pPr>
            <a:r>
              <a:rPr lang="en-GB" sz="1200" b="1" dirty="0" err="1" smtClean="0">
                <a:latin typeface="Courier New Bold"/>
              </a:rPr>
              <a:t>d_a</a:t>
            </a:r>
            <a:r>
              <a:rPr lang="en-GB" sz="1200" b="1" dirty="0" smtClean="0">
                <a:latin typeface="Courier New Bold"/>
              </a:rPr>
              <a:t> </a:t>
            </a:r>
            <a:r>
              <a:rPr lang="en-GB" sz="1200" b="1" dirty="0">
                <a:latin typeface="Courier New Bold"/>
              </a:rPr>
              <a:t>= </a:t>
            </a:r>
            <a:r>
              <a:rPr lang="en-GB" sz="1200" b="1" dirty="0">
                <a:solidFill>
                  <a:schemeClr val="accent3"/>
                </a:solidFill>
                <a:latin typeface="Courier New Bold"/>
              </a:rPr>
              <a:t>Buffer</a:t>
            </a:r>
            <a:r>
              <a:rPr lang="en-GB" sz="1200" b="1" dirty="0">
                <a:latin typeface="Courier New Bold"/>
              </a:rPr>
              <a:t>(context, begin(</a:t>
            </a:r>
            <a:r>
              <a:rPr lang="en-GB" sz="1200" b="1" dirty="0" err="1">
                <a:latin typeface="Courier New Bold"/>
              </a:rPr>
              <a:t>h_a</a:t>
            </a:r>
            <a:r>
              <a:rPr lang="en-GB" sz="1200" b="1" dirty="0">
                <a:latin typeface="Courier New Bold"/>
              </a:rPr>
              <a:t>), end(</a:t>
            </a:r>
            <a:r>
              <a:rPr lang="en-GB" sz="1200" b="1" dirty="0" err="1">
                <a:latin typeface="Courier New Bold"/>
              </a:rPr>
              <a:t>h_a</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begin(</a:t>
            </a:r>
            <a:r>
              <a:rPr lang="en-GB" sz="1200" b="1" dirty="0" err="1">
                <a:latin typeface="Courier New Bold"/>
              </a:rPr>
              <a:t>h_b</a:t>
            </a:r>
            <a:r>
              <a:rPr lang="en-GB" sz="1200" b="1" dirty="0">
                <a:latin typeface="Courier New Bold"/>
              </a:rPr>
              <a:t>), end(</a:t>
            </a:r>
            <a:r>
              <a:rPr lang="en-GB" sz="1200" b="1" dirty="0" err="1">
                <a:latin typeface="Courier New Bold"/>
              </a:rPr>
              <a:t>h_b</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smtClean="0">
                <a:latin typeface="Courier New Bold"/>
              </a:rPr>
              <a:t>CL_MEM_WRITE_ONLY,</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sizeof</a:t>
            </a:r>
            <a:r>
              <a:rPr lang="en-GB" sz="1200" b="1" dirty="0" smtClean="0">
                <a:latin typeface="Courier New Bold"/>
              </a:rPr>
              <a:t>(float) * N);</a:t>
            </a:r>
            <a:endParaRPr lang="en-GB" sz="1200" b="1" dirty="0">
              <a:latin typeface="Courier New Bold"/>
            </a:endParaRPr>
          </a:p>
          <a:p>
            <a:pPr marL="0" indent="0">
              <a:buNone/>
            </a:pPr>
            <a:endParaRPr lang="en-GB" sz="1200" b="1" dirty="0" smtClean="0">
              <a:latin typeface="Courier New Bold"/>
            </a:endParaRPr>
          </a:p>
          <a:p>
            <a:pPr marL="0" indent="0">
              <a:buNone/>
            </a:pPr>
            <a:r>
              <a:rPr lang="en-GB" sz="1200" b="1" dirty="0" smtClean="0">
                <a:solidFill>
                  <a:schemeClr val="tx1">
                    <a:lumMod val="85000"/>
                  </a:schemeClr>
                </a:solidFill>
                <a:latin typeface="Courier New Bold"/>
              </a:rPr>
              <a:t>// </a:t>
            </a:r>
            <a:r>
              <a:rPr lang="en-GB" sz="1200" b="1" dirty="0" err="1" smtClean="0">
                <a:solidFill>
                  <a:schemeClr val="tx1">
                    <a:lumMod val="85000"/>
                  </a:schemeClr>
                </a:solidFill>
                <a:latin typeface="Courier New Bold"/>
              </a:rPr>
              <a:t>Enqueue</a:t>
            </a:r>
            <a:r>
              <a:rPr lang="en-GB" sz="1200" b="1" dirty="0" smtClean="0">
                <a:solidFill>
                  <a:schemeClr val="tx1">
                    <a:lumMod val="85000"/>
                  </a:schemeClr>
                </a:solidFill>
                <a:latin typeface="Courier New Bold"/>
              </a:rPr>
              <a:t> the kernel</a:t>
            </a:r>
            <a:endParaRPr lang="en-GB" sz="1200" b="1" dirty="0">
              <a:solidFill>
                <a:schemeClr val="tx1">
                  <a:lumMod val="85000"/>
                </a:schemeClr>
              </a:solidFill>
              <a:latin typeface="Courier New Bold"/>
            </a:endParaRPr>
          </a:p>
          <a:p>
            <a:pPr marL="0" indent="0">
              <a:buNone/>
            </a:pPr>
            <a:r>
              <a:rPr lang="en-GB" sz="1200" b="1" dirty="0" err="1" smtClean="0">
                <a:latin typeface="Courier New Bold"/>
              </a:rPr>
              <a:t>vadd</a:t>
            </a:r>
            <a:r>
              <a:rPr lang="en-GB" sz="1200" b="1" dirty="0" smtClean="0">
                <a:latin typeface="Courier New Bold"/>
              </a:rPr>
              <a:t>(</a:t>
            </a:r>
            <a:r>
              <a:rPr lang="en-GB" sz="1200" b="1" dirty="0" err="1" smtClean="0">
                <a:solidFill>
                  <a:schemeClr val="accent3"/>
                </a:solidFill>
                <a:latin typeface="Courier New Bold"/>
              </a:rPr>
              <a:t>EnqueueArgs</a:t>
            </a:r>
            <a:r>
              <a:rPr lang="en-GB" sz="1200" b="1" dirty="0" smtClean="0">
                <a:latin typeface="Courier New Bold"/>
              </a:rPr>
              <a:t>(queue</a:t>
            </a:r>
            <a:r>
              <a:rPr lang="en-GB" sz="1200" b="1" dirty="0" smtClean="0">
                <a:solidFill>
                  <a:schemeClr val="accent3"/>
                </a:solidFill>
                <a:latin typeface="Courier New Bold"/>
              </a:rPr>
              <a:t>, </a:t>
            </a:r>
            <a:r>
              <a:rPr lang="en-GB" sz="1200" b="1" dirty="0" err="1" smtClean="0">
                <a:solidFill>
                  <a:schemeClr val="accent3"/>
                </a:solidFill>
                <a:latin typeface="Courier New Bold"/>
              </a:rPr>
              <a:t>NDRange</a:t>
            </a:r>
            <a:r>
              <a:rPr lang="en-GB" sz="1200" b="1" dirty="0" smtClean="0">
                <a:latin typeface="Courier New Bold"/>
              </a:rPr>
              <a:t>(N)</a:t>
            </a:r>
            <a:r>
              <a:rPr lang="en-GB" sz="1200" b="1" dirty="0" smtClean="0">
                <a:latin typeface="Courier New Bold"/>
              </a:rPr>
              <a:t>),</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d_a</a:t>
            </a:r>
            <a:r>
              <a:rPr lang="en-GB" sz="1200" b="1" dirty="0" smtClean="0">
                <a:latin typeface="Courier New Bold"/>
              </a:rPr>
              <a:t>, </a:t>
            </a:r>
            <a:r>
              <a:rPr lang="en-GB" sz="1200" b="1" dirty="0" err="1" smtClean="0">
                <a:latin typeface="Courier New Bold"/>
              </a:rPr>
              <a:t>d_b</a:t>
            </a:r>
            <a:r>
              <a:rPr lang="en-GB" sz="1200" b="1" dirty="0" smtClean="0">
                <a:latin typeface="Courier New Bold"/>
              </a:rPr>
              <a:t>, </a:t>
            </a:r>
            <a:r>
              <a:rPr lang="en-GB" sz="1200" b="1" dirty="0" err="1" smtClean="0">
                <a:latin typeface="Courier New Bold"/>
              </a:rPr>
              <a:t>d_c</a:t>
            </a:r>
            <a:r>
              <a:rPr lang="en-GB" sz="1200" b="1" dirty="0" smtClean="0">
                <a:latin typeface="Courier New Bold"/>
              </a:rPr>
              <a:t>)</a:t>
            </a:r>
            <a:r>
              <a:rPr lang="en-GB" sz="1200" b="1" dirty="0" smtClean="0">
                <a:latin typeface="Courier New Bold"/>
              </a:rPr>
              <a:t>;</a:t>
            </a:r>
          </a:p>
          <a:p>
            <a:pPr marL="0" indent="0">
              <a:buNone/>
            </a:pPr>
            <a:endParaRPr lang="en-GB" sz="1200" b="1" dirty="0">
              <a:latin typeface="Courier New Bold"/>
            </a:endParaRPr>
          </a:p>
          <a:p>
            <a:pPr marL="0" indent="0">
              <a:buNone/>
            </a:pPr>
            <a:r>
              <a:rPr lang="en-GB" sz="1200" b="1" dirty="0" smtClean="0">
                <a:solidFill>
                  <a:schemeClr val="accent3"/>
                </a:solidFill>
                <a:latin typeface="Courier New Bold"/>
              </a:rPr>
              <a:t>copy</a:t>
            </a:r>
            <a:r>
              <a:rPr lang="en-GB" sz="1200" b="1" dirty="0" smtClean="0">
                <a:latin typeface="Courier New Bold"/>
              </a:rPr>
              <a:t>(queue, </a:t>
            </a:r>
            <a:r>
              <a:rPr lang="en-GB" sz="1200" b="1" dirty="0" err="1" smtClean="0">
                <a:latin typeface="Courier New Bold"/>
              </a:rPr>
              <a:t>d_c</a:t>
            </a:r>
            <a:r>
              <a:rPr lang="en-GB" sz="1200" b="1" dirty="0" smtClean="0">
                <a:latin typeface="Courier New Bold"/>
              </a:rPr>
              <a:t>, </a:t>
            </a:r>
            <a:r>
              <a:rPr lang="en-GB" sz="1200" b="1" dirty="0" smtClean="0">
                <a:solidFill>
                  <a:schemeClr val="tx2">
                    <a:lumMod val="75000"/>
                  </a:schemeClr>
                </a:solidFill>
                <a:latin typeface="Courier New Bold"/>
              </a:rPr>
              <a:t>begin</a:t>
            </a:r>
            <a:r>
              <a:rPr lang="en-GB" sz="1200" b="1" dirty="0" smtClean="0">
                <a:latin typeface="Courier New Bold"/>
              </a:rPr>
              <a:t>(</a:t>
            </a:r>
            <a:r>
              <a:rPr lang="en-GB" sz="1200" b="1" dirty="0" err="1" smtClean="0">
                <a:latin typeface="Courier New Bold"/>
              </a:rPr>
              <a:t>h_c</a:t>
            </a:r>
            <a:r>
              <a:rPr lang="en-GB" sz="1200" b="1" dirty="0" smtClean="0">
                <a:latin typeface="Courier New Bold"/>
              </a:rPr>
              <a:t>), </a:t>
            </a:r>
            <a:r>
              <a:rPr lang="en-GB" sz="1200" b="1" dirty="0" smtClean="0">
                <a:solidFill>
                  <a:schemeClr val="tx2">
                    <a:lumMod val="75000"/>
                  </a:schemeClr>
                </a:solidFill>
                <a:latin typeface="Courier New Bold"/>
              </a:rPr>
              <a:t>end</a:t>
            </a:r>
            <a:r>
              <a:rPr lang="en-GB" sz="1200" b="1" dirty="0" smtClean="0">
                <a:latin typeface="Courier New Bold"/>
              </a:rPr>
              <a:t>(</a:t>
            </a:r>
            <a:r>
              <a:rPr lang="en-GB" sz="1200" b="1" dirty="0" err="1" smtClean="0">
                <a:latin typeface="Courier New Bold"/>
              </a:rPr>
              <a:t>h_c</a:t>
            </a:r>
            <a:r>
              <a:rPr lang="en-GB" sz="1200" b="1" dirty="0" smtClean="0">
                <a:latin typeface="Courier New Bold"/>
              </a:rPr>
              <a:t>));</a:t>
            </a:r>
          </a:p>
          <a:p>
            <a:pPr marL="0" indent="0">
              <a:buNone/>
            </a:pPr>
            <a:endParaRPr lang="en-GB" sz="1200" b="1" dirty="0">
              <a:latin typeface="Courier New Bold"/>
            </a:endParaRPr>
          </a:p>
          <a:p>
            <a:pPr marL="0" indent="0">
              <a:buNone/>
            </a:pPr>
            <a:r>
              <a:rPr lang="en-GB" sz="1200" b="1" dirty="0" smtClean="0">
                <a:latin typeface="Courier New Bold"/>
              </a:rPr>
              <a:t>}</a:t>
            </a:r>
            <a:endParaRPr lang="en-GB" sz="1200" b="1" dirty="0">
              <a:latin typeface="Courier New Bold"/>
            </a:endParaRP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a:t>
            </a:r>
            <a:r>
              <a:rPr lang="en-GB" sz="1400" dirty="0" smtClean="0">
                <a:latin typeface="+mj-lt"/>
              </a:rPr>
              <a:t>context and command queue are </a:t>
            </a:r>
            <a:r>
              <a:rPr lang="en-GB" sz="1400" dirty="0">
                <a:latin typeface="+mj-lt"/>
              </a:rPr>
              <a:t>used when we do not specify </a:t>
            </a:r>
            <a:r>
              <a:rPr lang="en-GB" sz="1400" dirty="0" smtClean="0">
                <a:latin typeface="+mj-lt"/>
              </a:rPr>
              <a:t>one in the function calls. The code here also uses the default device, so these cases are the same.</a:t>
            </a:r>
            <a:endParaRPr lang="en-GB" sz="1400" dirty="0">
              <a:latin typeface="+mj-lt"/>
            </a:endParaRPr>
          </a:p>
        </p:txBody>
      </p:sp>
    </p:spTree>
    <p:extLst>
      <p:ext uri="{BB962C8B-B14F-4D97-AF65-F5344CB8AC3E}">
        <p14:creationId xmlns:p14="http://schemas.microsoft.com/office/powerpoint/2010/main" val="38683326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The C++ Buffer Constructor</a:t>
            </a:r>
            <a:endParaRPr lang="en-GB" dirty="0"/>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smtClean="0"/>
              <a:t>The API definition:</a:t>
            </a:r>
          </a:p>
          <a:p>
            <a:pPr lvl="1">
              <a:lnSpc>
                <a:spcPct val="110000"/>
              </a:lnSpc>
            </a:pPr>
            <a:r>
              <a:rPr lang="en-GB" dirty="0" smtClean="0"/>
              <a:t>Buffer(</a:t>
            </a:r>
            <a:r>
              <a:rPr lang="en-GB" dirty="0" err="1" smtClean="0"/>
              <a:t>startIterator</a:t>
            </a:r>
            <a:r>
              <a:rPr lang="en-GB" dirty="0" smtClean="0"/>
              <a:t>, </a:t>
            </a:r>
            <a:r>
              <a:rPr lang="en-GB" dirty="0" err="1" smtClean="0"/>
              <a:t>endIterator</a:t>
            </a:r>
            <a:r>
              <a:rPr lang="en-GB" dirty="0" smtClean="0"/>
              <a:t>, bool </a:t>
            </a:r>
            <a:r>
              <a:rPr lang="en-GB" dirty="0" err="1" smtClean="0"/>
              <a:t>readOnly</a:t>
            </a:r>
            <a:r>
              <a:rPr lang="en-GB" dirty="0" smtClean="0"/>
              <a:t>, bool </a:t>
            </a:r>
            <a:r>
              <a:rPr lang="en-GB" dirty="0" err="1" smtClean="0"/>
              <a:t>useHostPtr</a:t>
            </a:r>
            <a:r>
              <a:rPr lang="en-GB" dirty="0" smtClean="0"/>
              <a:t>)</a:t>
            </a:r>
          </a:p>
          <a:p>
            <a:pPr>
              <a:lnSpc>
                <a:spcPct val="110000"/>
              </a:lnSpc>
            </a:pPr>
            <a:r>
              <a:rPr lang="en-GB" dirty="0" smtClean="0"/>
              <a:t>The </a:t>
            </a:r>
            <a:r>
              <a:rPr lang="en-GB" dirty="0" err="1" smtClean="0">
                <a:solidFill>
                  <a:schemeClr val="accent1"/>
                </a:solidFill>
              </a:rPr>
              <a:t>readOnly</a:t>
            </a:r>
            <a:r>
              <a:rPr lang="en-GB" dirty="0" smtClean="0">
                <a:solidFill>
                  <a:schemeClr val="accent1"/>
                </a:solidFill>
              </a:rPr>
              <a:t> </a:t>
            </a:r>
            <a:r>
              <a:rPr lang="en-GB" dirty="0" err="1" smtClean="0"/>
              <a:t>boolean</a:t>
            </a:r>
            <a:r>
              <a:rPr lang="en-GB" dirty="0" smtClean="0"/>
              <a:t> specifies whether the memory is CL_MEM_READ_ONLY (true) or CL_MEM_READ_WRITE (false)</a:t>
            </a:r>
          </a:p>
          <a:p>
            <a:pPr lvl="1">
              <a:lnSpc>
                <a:spcPct val="110000"/>
              </a:lnSpc>
            </a:pPr>
            <a:r>
              <a:rPr lang="en-GB" dirty="0" smtClean="0"/>
              <a:t>You must specify a true or false here</a:t>
            </a:r>
          </a:p>
          <a:p>
            <a:pPr>
              <a:lnSpc>
                <a:spcPct val="110000"/>
              </a:lnSpc>
            </a:pPr>
            <a:r>
              <a:rPr lang="en-GB" dirty="0" smtClean="0"/>
              <a:t>The </a:t>
            </a:r>
            <a:r>
              <a:rPr lang="en-GB" dirty="0" err="1" smtClean="0">
                <a:solidFill>
                  <a:schemeClr val="accent1"/>
                </a:solidFill>
              </a:rPr>
              <a:t>useHostPtr</a:t>
            </a:r>
            <a:r>
              <a:rPr lang="en-GB" dirty="0" smtClean="0">
                <a:solidFill>
                  <a:schemeClr val="accent1"/>
                </a:solidFill>
              </a:rPr>
              <a:t> </a:t>
            </a:r>
            <a:r>
              <a:rPr lang="en-GB" dirty="0" err="1" smtClean="0"/>
              <a:t>boolean</a:t>
            </a:r>
            <a:r>
              <a:rPr lang="en-GB" dirty="0" smtClean="0"/>
              <a:t> is </a:t>
            </a:r>
            <a:r>
              <a:rPr lang="en-GB" dirty="0"/>
              <a:t>false by </a:t>
            </a:r>
            <a:r>
              <a:rPr lang="en-GB" dirty="0" smtClean="0"/>
              <a:t>default</a:t>
            </a:r>
          </a:p>
          <a:p>
            <a:pPr lvl="1">
              <a:lnSpc>
                <a:spcPct val="110000"/>
              </a:lnSpc>
            </a:pPr>
            <a:r>
              <a:rPr lang="en-GB" dirty="0" smtClean="0"/>
              <a:t>Therefore the array defined by the iterators is </a:t>
            </a:r>
            <a:r>
              <a:rPr lang="en-GB" dirty="0" smtClean="0">
                <a:solidFill>
                  <a:schemeClr val="accent6"/>
                </a:solidFill>
              </a:rPr>
              <a:t>implicitly copied </a:t>
            </a:r>
            <a:r>
              <a:rPr lang="en-GB" dirty="0" smtClean="0"/>
              <a:t>into device memory</a:t>
            </a:r>
          </a:p>
          <a:p>
            <a:pPr lvl="1">
              <a:lnSpc>
                <a:spcPct val="110000"/>
              </a:lnSpc>
            </a:pPr>
            <a:r>
              <a:rPr lang="en-GB" dirty="0" smtClean="0"/>
              <a:t>If you specify </a:t>
            </a:r>
            <a:r>
              <a:rPr lang="en-GB" dirty="0" smtClean="0">
                <a:solidFill>
                  <a:schemeClr val="accent6"/>
                </a:solidFill>
              </a:rPr>
              <a:t>true</a:t>
            </a:r>
            <a:r>
              <a:rPr lang="en-GB" dirty="0" smtClean="0"/>
              <a:t>:</a:t>
            </a:r>
          </a:p>
          <a:p>
            <a:pPr lvl="2">
              <a:lnSpc>
                <a:spcPct val="110000"/>
              </a:lnSpc>
            </a:pPr>
            <a:r>
              <a:rPr lang="en-GB" dirty="0" smtClean="0"/>
              <a:t>The memory specified by the iterators must be </a:t>
            </a:r>
            <a:r>
              <a:rPr lang="en-GB" dirty="0" smtClean="0">
                <a:solidFill>
                  <a:schemeClr val="accent1"/>
                </a:solidFill>
              </a:rPr>
              <a:t>contiguous</a:t>
            </a:r>
          </a:p>
          <a:p>
            <a:pPr lvl="2">
              <a:lnSpc>
                <a:spcPct val="110000"/>
              </a:lnSpc>
            </a:pPr>
            <a:r>
              <a:rPr lang="en-GB" dirty="0" smtClean="0"/>
              <a:t>The context </a:t>
            </a:r>
            <a:r>
              <a:rPr lang="en-GB" dirty="0" smtClean="0">
                <a:solidFill>
                  <a:schemeClr val="accent1"/>
                </a:solidFill>
              </a:rPr>
              <a:t>uses the pointer </a:t>
            </a:r>
            <a:r>
              <a:rPr lang="en-GB" dirty="0" smtClean="0"/>
              <a:t>to the host memory, which becomes device accessible - this is the same as CL_MEM_USE_HOST_PTR</a:t>
            </a:r>
          </a:p>
          <a:p>
            <a:pPr lvl="2">
              <a:lnSpc>
                <a:spcPct val="110000"/>
              </a:lnSpc>
            </a:pPr>
            <a:r>
              <a:rPr lang="en-GB" dirty="0" smtClean="0"/>
              <a:t>The array </a:t>
            </a:r>
            <a:r>
              <a:rPr lang="en-GB" b="1" dirty="0" smtClean="0">
                <a:solidFill>
                  <a:schemeClr val="accent6"/>
                </a:solidFill>
              </a:rPr>
              <a:t>might not be </a:t>
            </a:r>
            <a:r>
              <a:rPr lang="en-GB" dirty="0" smtClean="0"/>
              <a:t>copied </a:t>
            </a:r>
            <a:r>
              <a:rPr lang="en-GB" dirty="0" smtClean="0"/>
              <a:t>to device memory</a:t>
            </a:r>
          </a:p>
          <a:p>
            <a:pPr>
              <a:lnSpc>
                <a:spcPct val="110000"/>
              </a:lnSpc>
            </a:pPr>
            <a:r>
              <a:rPr lang="en-GB" dirty="0" smtClean="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 Buffer Constructor</a:t>
            </a:r>
            <a:endParaRPr lang="en-GB" dirty="0"/>
          </a:p>
        </p:txBody>
      </p:sp>
      <p:sp>
        <p:nvSpPr>
          <p:cNvPr id="6" name="Content Placeholder 5"/>
          <p:cNvSpPr>
            <a:spLocks noGrp="1"/>
          </p:cNvSpPr>
          <p:nvPr>
            <p:ph idx="1"/>
          </p:nvPr>
        </p:nvSpPr>
        <p:spPr>
          <a:xfrm>
            <a:off x="107504" y="1600200"/>
            <a:ext cx="8856984" cy="5069160"/>
          </a:xfrm>
        </p:spPr>
        <p:txBody>
          <a:bodyPr>
            <a:normAutofit/>
          </a:bodyPr>
          <a:lstStyle/>
          <a:p>
            <a:r>
              <a:rPr lang="en-GB" dirty="0" smtClean="0"/>
              <a:t>When using the buffer constructor which uses C++ vector iterators, remember:</a:t>
            </a:r>
          </a:p>
          <a:p>
            <a:pPr lvl="1"/>
            <a:r>
              <a:rPr lang="en-GB" dirty="0" smtClean="0"/>
              <a:t>This is a blocking call</a:t>
            </a:r>
          </a:p>
          <a:p>
            <a:pPr lvl="1"/>
            <a:r>
              <a:rPr lang="en-GB" dirty="0" smtClean="0"/>
              <a:t>The constructor will </a:t>
            </a:r>
            <a:r>
              <a:rPr lang="en-GB" dirty="0" err="1" smtClean="0"/>
              <a:t>enqueue</a:t>
            </a:r>
            <a:r>
              <a:rPr lang="en-GB" dirty="0" smtClean="0"/>
              <a:t> a copy to the first Device in the context (when </a:t>
            </a:r>
            <a:r>
              <a:rPr lang="en-GB" dirty="0" err="1" smtClean="0"/>
              <a:t>useHostPtr</a:t>
            </a:r>
            <a:r>
              <a:rPr lang="en-GB" dirty="0" smtClean="0"/>
              <a:t> == false)</a:t>
            </a:r>
          </a:p>
          <a:p>
            <a:pPr lvl="1"/>
            <a:r>
              <a:rPr lang="en-GB" dirty="0" smtClean="0"/>
              <a:t>The OpenCL runtime will </a:t>
            </a:r>
            <a:r>
              <a:rPr lang="en-GB" dirty="0" smtClean="0">
                <a:solidFill>
                  <a:schemeClr val="accent6"/>
                </a:solidFill>
              </a:rPr>
              <a:t>automatically </a:t>
            </a:r>
            <a:r>
              <a:rPr lang="en-GB" dirty="0" smtClean="0"/>
              <a:t>ensure the buffer is copied across to the actual device you </a:t>
            </a:r>
            <a:r>
              <a:rPr lang="en-GB" dirty="0" err="1" smtClean="0"/>
              <a:t>enqueue</a:t>
            </a:r>
            <a:r>
              <a:rPr lang="en-GB" dirty="0" smtClean="0"/>
              <a:t> a kernel on later if you </a:t>
            </a:r>
            <a:r>
              <a:rPr lang="en-GB" dirty="0" err="1" smtClean="0"/>
              <a:t>enqueue</a:t>
            </a:r>
            <a:r>
              <a:rPr lang="en-GB" dirty="0" smtClean="0"/>
              <a:t> the kernel on a different device within this context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Python Interface</a:t>
            </a:r>
            <a:endParaRPr lang="en-GB" dirty="0"/>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smtClean="0"/>
              <a:t>A python library by Andreas </a:t>
            </a:r>
            <a:r>
              <a:rPr lang="en-GB" dirty="0" err="1" smtClean="0"/>
              <a:t>Klockner</a:t>
            </a:r>
            <a:r>
              <a:rPr lang="en-GB" dirty="0" smtClean="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smtClean="0"/>
              <a:t>Key features:</a:t>
            </a:r>
          </a:p>
          <a:p>
            <a:pPr lvl="1">
              <a:lnSpc>
                <a:spcPct val="110000"/>
              </a:lnSpc>
            </a:pPr>
            <a:r>
              <a:rPr lang="en-GB" dirty="0" smtClean="0"/>
              <a:t>Helper functions to choose platform/device at runtime</a:t>
            </a:r>
          </a:p>
          <a:p>
            <a:pPr lvl="1">
              <a:lnSpc>
                <a:spcPct val="110000"/>
              </a:lnSpc>
            </a:pPr>
            <a:r>
              <a:rPr lang="en-GB" dirty="0" err="1" smtClean="0"/>
              <a:t>getInfo</a:t>
            </a:r>
            <a:r>
              <a:rPr lang="en-GB" dirty="0" smtClean="0"/>
              <a:t>() methods are class attributes – no need to call the method itself</a:t>
            </a:r>
          </a:p>
          <a:p>
            <a:pPr lvl="1">
              <a:lnSpc>
                <a:spcPct val="110000"/>
              </a:lnSpc>
            </a:pPr>
            <a:r>
              <a:rPr lang="en-GB" dirty="0" smtClean="0"/>
              <a:t>Call a kernel as a method</a:t>
            </a:r>
          </a:p>
          <a:p>
            <a:pPr lvl="1">
              <a:lnSpc>
                <a:spcPct val="110000"/>
              </a:lnSpc>
            </a:pPr>
            <a:r>
              <a:rPr lang="en-GB" dirty="0" smtClean="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smtClean="0"/>
              <a:t>1</a:t>
            </a:r>
            <a:r>
              <a:rPr lang="en-GB" dirty="0" smtClean="0"/>
              <a:t> not just for python programmers…</a:t>
            </a:r>
            <a:endParaRPr lang="en-GB" dirty="0"/>
          </a:p>
        </p:txBody>
      </p:sp>
    </p:spTree>
    <p:extLst>
      <p:ext uri="{BB962C8B-B14F-4D97-AF65-F5344CB8AC3E}">
        <p14:creationId xmlns:p14="http://schemas.microsoft.com/office/powerpoint/2010/main" val="99887882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the host program </a:t>
            </a:r>
            <a:endParaRPr lang="en-GB" dirty="0"/>
          </a:p>
        </p:txBody>
      </p:sp>
      <p:sp>
        <p:nvSpPr>
          <p:cNvPr id="3" name="Content Placeholder 2"/>
          <p:cNvSpPr>
            <a:spLocks noGrp="1"/>
          </p:cNvSpPr>
          <p:nvPr>
            <p:ph idx="1"/>
          </p:nvPr>
        </p:nvSpPr>
        <p:spPr/>
        <p:txBody>
          <a:bodyPr/>
          <a:lstStyle/>
          <a:p>
            <a:r>
              <a:rPr lang="en-GB" dirty="0" smtClean="0"/>
              <a:t>Import the </a:t>
            </a:r>
            <a:r>
              <a:rPr lang="en-GB" dirty="0" err="1" smtClean="0"/>
              <a:t>pyopencl</a:t>
            </a:r>
            <a:r>
              <a:rPr lang="en-GB" dirty="0" smtClean="0"/>
              <a:t> library</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pyopencl</a:t>
            </a:r>
            <a:r>
              <a:rPr lang="en-GB" dirty="0" smtClean="0">
                <a:latin typeface="Courier New Bold"/>
              </a:rPr>
              <a:t> </a:t>
            </a:r>
            <a:r>
              <a:rPr lang="en-GB" dirty="0" smtClean="0">
                <a:solidFill>
                  <a:schemeClr val="accent2"/>
                </a:solidFill>
                <a:latin typeface="Courier New Bold"/>
              </a:rPr>
              <a:t>as</a:t>
            </a:r>
            <a:r>
              <a:rPr lang="en-GB" dirty="0" smtClean="0">
                <a:latin typeface="Courier New Bold"/>
              </a:rPr>
              <a:t> cl</a:t>
            </a:r>
          </a:p>
          <a:p>
            <a:r>
              <a:rPr lang="en-GB" dirty="0" smtClean="0"/>
              <a:t>Import </a:t>
            </a:r>
            <a:r>
              <a:rPr lang="en-GB" dirty="0" err="1" smtClean="0"/>
              <a:t>numpy</a:t>
            </a:r>
            <a:r>
              <a:rPr lang="en-GB" dirty="0" smtClean="0"/>
              <a:t> to use arrays etc.</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numpy</a:t>
            </a:r>
            <a:endParaRPr lang="en-GB" dirty="0">
              <a:latin typeface="Courier New Bold"/>
            </a:endParaRPr>
          </a:p>
          <a:p>
            <a:r>
              <a:rPr lang="en-GB" dirty="0" smtClean="0"/>
              <a:t>Some of the examples use a helper library to print out some information</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72008"/>
            <a:ext cx="8136905" cy="6813376"/>
          </a:xfrm>
        </p:spPr>
        <p:txBody>
          <a:bodyPr>
            <a:noAutofit/>
          </a:bodyPr>
          <a:lstStyle/>
          <a:p>
            <a:pPr marL="0" indent="0">
              <a:buNone/>
            </a:pPr>
            <a:r>
              <a:rPr lang="en-GB" sz="1400" b="1" dirty="0" smtClean="0">
                <a:latin typeface="Courier New Bold"/>
              </a:rPr>
              <a:t>N = 1024</a:t>
            </a:r>
          </a:p>
          <a:p>
            <a:pPr marL="0" indent="0">
              <a:buNone/>
            </a:pPr>
            <a:r>
              <a:rPr lang="en-GB" sz="1400" b="1" dirty="0" smtClean="0">
                <a:solidFill>
                  <a:schemeClr val="tx1">
                    <a:lumMod val="85000"/>
                  </a:schemeClr>
                </a:solidFill>
                <a:latin typeface="Courier New Bold"/>
              </a:rPr>
              <a:t># create context, queue and program</a:t>
            </a:r>
          </a:p>
          <a:p>
            <a:pPr marL="0" indent="0">
              <a:buNone/>
            </a:pPr>
            <a:r>
              <a:rPr lang="en-GB" sz="1400" b="1" dirty="0" smtClean="0">
                <a:latin typeface="Courier New Bold"/>
              </a:rPr>
              <a:t>context = </a:t>
            </a:r>
            <a:r>
              <a:rPr lang="en-GB" sz="1400" b="1" dirty="0" err="1" smtClean="0">
                <a:solidFill>
                  <a:schemeClr val="accent3"/>
                </a:solidFill>
                <a:latin typeface="Courier New Bold"/>
              </a:rPr>
              <a:t>cl.create_some_context</a:t>
            </a:r>
            <a:r>
              <a:rPr lang="en-GB" sz="1400" b="1" dirty="0" smtClean="0">
                <a:latin typeface="Courier New Bold"/>
              </a:rPr>
              <a:t>()</a:t>
            </a:r>
          </a:p>
          <a:p>
            <a:pPr marL="0" indent="0">
              <a:buNone/>
            </a:pPr>
            <a:r>
              <a:rPr lang="en-GB" sz="1400" b="1" dirty="0" smtClean="0">
                <a:latin typeface="Courier New Bold"/>
              </a:rPr>
              <a:t>queue = </a:t>
            </a:r>
            <a:r>
              <a:rPr lang="en-GB" sz="1400" b="1" dirty="0" err="1" smtClean="0">
                <a:solidFill>
                  <a:schemeClr val="accent3"/>
                </a:solidFill>
                <a:latin typeface="Courier New Bold"/>
              </a:rPr>
              <a:t>cl.CommandQueue</a:t>
            </a:r>
            <a:r>
              <a:rPr lang="en-GB" sz="1400" b="1" dirty="0" smtClean="0">
                <a:latin typeface="Courier New Bold"/>
              </a:rPr>
              <a:t>(context)</a:t>
            </a:r>
          </a:p>
          <a:p>
            <a:pPr marL="0" indent="0">
              <a:buNone/>
            </a:pPr>
            <a:r>
              <a:rPr lang="en-GB" sz="1400" b="1" dirty="0" err="1">
                <a:latin typeface="Courier New Bold"/>
              </a:rPr>
              <a:t>k</a:t>
            </a:r>
            <a:r>
              <a:rPr lang="en-GB" sz="1400" b="1" dirty="0" err="1" smtClean="0">
                <a:latin typeface="Courier New Bold"/>
              </a:rPr>
              <a:t>ernelsource</a:t>
            </a:r>
            <a:r>
              <a:rPr lang="en-GB" sz="1400" b="1" dirty="0" smtClean="0">
                <a:latin typeface="Courier New Bold"/>
              </a:rPr>
              <a:t> = </a:t>
            </a:r>
            <a:r>
              <a:rPr lang="en-GB" sz="1400" b="1" dirty="0" smtClean="0">
                <a:solidFill>
                  <a:schemeClr val="accent1"/>
                </a:solidFill>
                <a:latin typeface="Courier New Bold"/>
              </a:rPr>
              <a:t>open</a:t>
            </a:r>
            <a:r>
              <a:rPr lang="en-GB" sz="1400" b="1" dirty="0" smtClean="0">
                <a:latin typeface="Courier New Bold"/>
              </a:rPr>
              <a:t>(‘vadd.cl’).read()</a:t>
            </a:r>
          </a:p>
          <a:p>
            <a:pPr marL="0" indent="0">
              <a:buNone/>
            </a:pPr>
            <a:r>
              <a:rPr lang="en-GB" sz="1400" b="1" dirty="0" smtClean="0">
                <a:latin typeface="Courier New Bold"/>
              </a:rPr>
              <a:t>program = </a:t>
            </a:r>
            <a:r>
              <a:rPr lang="en-GB" sz="1400" b="1" dirty="0" err="1" smtClean="0">
                <a:solidFill>
                  <a:schemeClr val="accent3"/>
                </a:solidFill>
                <a:latin typeface="Courier New Bold"/>
              </a:rPr>
              <a:t>cl.Program</a:t>
            </a:r>
            <a:r>
              <a:rPr lang="en-GB" sz="1400" b="1" dirty="0" smtClean="0">
                <a:latin typeface="Courier New Bold"/>
              </a:rPr>
              <a:t>(context, </a:t>
            </a:r>
            <a:r>
              <a:rPr lang="en-GB" sz="1400" b="1" dirty="0" err="1" smtClean="0">
                <a:latin typeface="Courier New Bold"/>
              </a:rPr>
              <a:t>kernelsource</a:t>
            </a:r>
            <a:r>
              <a:rPr lang="en-GB" sz="1400" b="1" dirty="0" smtClean="0">
                <a:latin typeface="Courier New Bold"/>
              </a:rPr>
              <a:t>).</a:t>
            </a:r>
            <a:r>
              <a:rPr lang="en-GB" sz="1400" b="1" dirty="0" smtClean="0">
                <a:solidFill>
                  <a:schemeClr val="accent3"/>
                </a:solidFill>
                <a:latin typeface="Courier New Bold"/>
              </a:rPr>
              <a:t>build</a:t>
            </a:r>
            <a:r>
              <a:rPr lang="en-GB" sz="1400" b="1" dirty="0" smtClean="0">
                <a:latin typeface="Courier New Bold"/>
              </a:rPr>
              <a:t>()</a:t>
            </a:r>
          </a:p>
          <a:p>
            <a:pPr marL="0" indent="0">
              <a:buNone/>
            </a:pPr>
            <a:endParaRPr lang="en-GB" sz="1400" b="1" dirty="0" smtClean="0">
              <a:latin typeface="Courier New Bold"/>
            </a:endParaRPr>
          </a:p>
          <a:p>
            <a:pPr marL="0" indent="0">
              <a:buNone/>
            </a:pPr>
            <a:r>
              <a:rPr lang="en-GB" sz="1400" b="1" dirty="0" smtClean="0">
                <a:solidFill>
                  <a:schemeClr val="tx1">
                    <a:lumMod val="85000"/>
                  </a:schemeClr>
                </a:solidFill>
                <a:latin typeface="Courier New Bold"/>
              </a:rPr>
              <a:t># create host arrays</a:t>
            </a:r>
          </a:p>
          <a:p>
            <a:pPr marL="0" indent="0">
              <a:buNone/>
            </a:pPr>
            <a:r>
              <a:rPr lang="en-GB" sz="1400" b="1" dirty="0" err="1" smtClean="0">
                <a:latin typeface="Courier New Bold"/>
              </a:rPr>
              <a:t>h_a</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h_b</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h_c</a:t>
            </a:r>
            <a:r>
              <a:rPr lang="en-GB" sz="1400" b="1" dirty="0" smtClean="0">
                <a:latin typeface="Courier New Bold"/>
              </a:rPr>
              <a:t> = </a:t>
            </a:r>
            <a:r>
              <a:rPr lang="en-GB" sz="1400" b="1" dirty="0" err="1" smtClean="0">
                <a:solidFill>
                  <a:schemeClr val="accent2"/>
                </a:solidFill>
                <a:latin typeface="Courier New Bold"/>
              </a:rPr>
              <a:t>numpy.empty</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create device buffers</a:t>
            </a:r>
          </a:p>
          <a:p>
            <a:pPr marL="0" indent="0">
              <a:buNone/>
            </a:pPr>
            <a:r>
              <a:rPr lang="en-GB" sz="1400" b="1" dirty="0" smtClean="0">
                <a:latin typeface="Courier New Bold"/>
              </a:rPr>
              <a:t>mf  = </a:t>
            </a:r>
            <a:r>
              <a:rPr lang="en-GB" sz="1400" b="1" dirty="0" err="1" smtClean="0">
                <a:solidFill>
                  <a:schemeClr val="accent3"/>
                </a:solidFill>
                <a:latin typeface="Courier New Bold"/>
              </a:rPr>
              <a:t>cl.mem_flags</a:t>
            </a:r>
            <a:endParaRPr lang="en-GB" sz="1400" b="1" dirty="0" smtClean="0">
              <a:solidFill>
                <a:schemeClr val="accent3"/>
              </a:solidFill>
              <a:latin typeface="Courier New Bold"/>
            </a:endParaRPr>
          </a:p>
          <a:p>
            <a:pPr marL="0" indent="0">
              <a:buNone/>
            </a:pPr>
            <a:r>
              <a:rPr lang="en-GB" sz="1400" b="1" dirty="0" err="1" smtClean="0">
                <a:latin typeface="Courier New Bold"/>
              </a:rPr>
              <a:t>d_a</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solidFill>
                  <a:schemeClr val="accent1"/>
                </a:solidFill>
                <a:latin typeface="Courier New Bold"/>
              </a:rPr>
              <a:t> </a:t>
            </a:r>
            <a:r>
              <a:rPr lang="en-GB" sz="1400" b="1" dirty="0" smtClean="0">
                <a:latin typeface="Courier New Bold"/>
              </a:rPr>
              <a:t>| </a:t>
            </a:r>
            <a:r>
              <a:rPr lang="en-GB" sz="1400" b="1" dirty="0" err="1" smtClean="0">
                <a:latin typeface="Courier New Bold"/>
              </a:rPr>
              <a:t>mf.</a:t>
            </a:r>
            <a:r>
              <a:rPr lang="en-GB" sz="1400" b="1" dirty="0" err="1" smtClean="0">
                <a:solidFill>
                  <a:schemeClr val="accent1"/>
                </a:solidFill>
                <a:latin typeface="Courier New Bold"/>
              </a:rPr>
              <a:t>COPY_HOST_PTR</a:t>
            </a:r>
            <a:r>
              <a:rPr lang="en-GB" sz="1400" b="1" dirty="0" smtClean="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h_a</a:t>
            </a:r>
            <a:r>
              <a:rPr lang="en-GB" sz="1400" b="1" dirty="0" smtClean="0">
                <a:latin typeface="Courier New Bold"/>
              </a:rPr>
              <a:t>)</a:t>
            </a:r>
          </a:p>
          <a:p>
            <a:pPr marL="0" indent="0">
              <a:buNone/>
            </a:pPr>
            <a:r>
              <a:rPr lang="en-GB" sz="1400" b="1" dirty="0" err="1" smtClean="0">
                <a:latin typeface="Courier New Bold"/>
              </a:rPr>
              <a:t>d_b</a:t>
            </a:r>
            <a:r>
              <a:rPr lang="en-GB" sz="1400" b="1" dirty="0" smtClean="0">
                <a:latin typeface="Courier New Bold"/>
              </a:rPr>
              <a:t> </a:t>
            </a:r>
            <a:r>
              <a:rPr lang="en-GB" sz="1400" b="1" dirty="0">
                <a:latin typeface="Courier New Bold"/>
              </a:rPr>
              <a:t>=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h_b</a:t>
            </a:r>
            <a:r>
              <a:rPr lang="en-GB" sz="1400" b="1" dirty="0" smtClean="0">
                <a:latin typeface="Courier New Bold"/>
              </a:rPr>
              <a:t>)</a:t>
            </a:r>
          </a:p>
          <a:p>
            <a:pPr marL="0" indent="0">
              <a:buNone/>
            </a:pPr>
            <a:r>
              <a:rPr lang="en-GB" sz="1400" b="1" dirty="0" err="1">
                <a:latin typeface="Courier New Bold"/>
              </a:rPr>
              <a:t>d</a:t>
            </a:r>
            <a:r>
              <a:rPr lang="en-GB" sz="1400" b="1" dirty="0" err="1" smtClean="0">
                <a:latin typeface="Courier New Bold"/>
              </a:rPr>
              <a:t>_c</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WRITE_ONLY</a:t>
            </a:r>
            <a:r>
              <a:rPr lang="en-GB" sz="1400" b="1" dirty="0" smtClean="0">
                <a:latin typeface="Courier New Bold"/>
              </a:rPr>
              <a:t>, </a:t>
            </a:r>
            <a:r>
              <a:rPr lang="en-GB" sz="1400" b="1" dirty="0" err="1" smtClean="0">
                <a:latin typeface="Courier New Bold"/>
              </a:rPr>
              <a:t>h_c.</a:t>
            </a:r>
            <a:r>
              <a:rPr lang="en-GB" sz="1400" b="1" dirty="0" err="1" smtClean="0">
                <a:solidFill>
                  <a:schemeClr val="accent2"/>
                </a:solidFill>
                <a:latin typeface="Courier New Bold"/>
              </a:rPr>
              <a:t>nbytes</a:t>
            </a:r>
            <a:r>
              <a:rPr lang="en-GB" sz="1400" b="1" dirty="0" smtClean="0">
                <a:latin typeface="Courier New Bold"/>
              </a:rPr>
              <a:t>)</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run kernel</a:t>
            </a:r>
          </a:p>
          <a:p>
            <a:pPr marL="0" indent="0">
              <a:buNone/>
            </a:pPr>
            <a:r>
              <a:rPr lang="en-GB" sz="1400" b="1" dirty="0" err="1" smtClean="0">
                <a:latin typeface="Courier New Bold"/>
              </a:rPr>
              <a:t>program.vadd</a:t>
            </a:r>
            <a:r>
              <a:rPr lang="en-GB" sz="1400" b="1" dirty="0" smtClean="0">
                <a:latin typeface="Courier New Bold"/>
              </a:rPr>
              <a:t>(queue, </a:t>
            </a:r>
            <a:r>
              <a:rPr lang="en-GB" sz="1400" b="1" dirty="0" err="1" smtClean="0">
                <a:latin typeface="Courier New Bold"/>
              </a:rPr>
              <a:t>h_a.</a:t>
            </a:r>
            <a:r>
              <a:rPr lang="en-GB" sz="1400" b="1" dirty="0" err="1" smtClean="0">
                <a:solidFill>
                  <a:schemeClr val="accent2"/>
                </a:solidFill>
                <a:latin typeface="Courier New Bold"/>
              </a:rPr>
              <a:t>shape</a:t>
            </a:r>
            <a:r>
              <a:rPr lang="en-GB" sz="1400" b="1" dirty="0" smtClean="0">
                <a:latin typeface="Courier New Bold"/>
              </a:rPr>
              <a:t>, </a:t>
            </a:r>
            <a:r>
              <a:rPr lang="en-GB" sz="1400" b="1" dirty="0" smtClean="0">
                <a:solidFill>
                  <a:schemeClr val="tx2">
                    <a:lumMod val="75000"/>
                  </a:schemeClr>
                </a:solidFill>
                <a:latin typeface="Courier New Bold"/>
              </a:rPr>
              <a:t>None</a:t>
            </a:r>
            <a:r>
              <a:rPr lang="en-GB" sz="1400" b="1" dirty="0" smtClean="0">
                <a:latin typeface="Courier New Bold"/>
              </a:rPr>
              <a:t>, </a:t>
            </a:r>
            <a:r>
              <a:rPr lang="en-GB" sz="1400" b="1" dirty="0" err="1" smtClean="0">
                <a:latin typeface="Courier New Bold"/>
              </a:rPr>
              <a:t>d_a</a:t>
            </a:r>
            <a:r>
              <a:rPr lang="en-GB" sz="1400" b="1" dirty="0" smtClean="0">
                <a:latin typeface="Courier New Bold"/>
              </a:rPr>
              <a:t>, </a:t>
            </a:r>
            <a:r>
              <a:rPr lang="en-GB" sz="1400" b="1" dirty="0" err="1" smtClean="0">
                <a:latin typeface="Courier New Bold"/>
              </a:rPr>
              <a:t>d_b</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endParaRPr lang="en-GB" sz="1400" b="1" dirty="0" smtClean="0">
              <a:latin typeface="Courier New Bold"/>
            </a:endParaRP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return results</a:t>
            </a:r>
          </a:p>
          <a:p>
            <a:pPr marL="0" indent="0">
              <a:buNone/>
            </a:pPr>
            <a:r>
              <a:rPr lang="en-GB" sz="1400" b="1" dirty="0" err="1" smtClean="0">
                <a:solidFill>
                  <a:schemeClr val="accent3"/>
                </a:solidFill>
                <a:latin typeface="Courier New Bold"/>
              </a:rPr>
              <a:t>cl.enqueue_copy</a:t>
            </a:r>
            <a:r>
              <a:rPr lang="en-GB" sz="1400" b="1" dirty="0" smtClean="0">
                <a:latin typeface="Courier New Bold"/>
              </a:rPr>
              <a:t>(queue, </a:t>
            </a:r>
            <a:r>
              <a:rPr lang="en-GB" sz="1400" b="1" dirty="0" err="1" smtClean="0">
                <a:latin typeface="Courier New Bold"/>
              </a:rPr>
              <a:t>h_c</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endParaRPr lang="en-GB" sz="1400" b="1" dirty="0">
              <a:latin typeface="Courier New Bold"/>
            </a:endParaRPr>
          </a:p>
          <a:p>
            <a:pPr marL="0" indent="0">
              <a:buNone/>
            </a:pPr>
            <a:endParaRPr lang="en-GB" sz="1400" b="1" dirty="0" smtClean="0">
              <a:latin typeface="Courier New Bold"/>
            </a:endParaRPr>
          </a:p>
        </p:txBody>
      </p:sp>
    </p:spTree>
    <p:extLst>
      <p:ext uri="{BB962C8B-B14F-4D97-AF65-F5344CB8AC3E}">
        <p14:creationId xmlns:p14="http://schemas.microsoft.com/office/powerpoint/2010/main" val="219874333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3: Chaining vector add kernels</a:t>
            </a:r>
            <a:endParaRPr lang="en-GB" sz="3600" dirty="0"/>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smtClean="0"/>
              <a:t>OpenCL's</a:t>
            </a:r>
            <a:r>
              <a:rPr lang="en-GB" dirty="0" smtClean="0"/>
              <a:t> C++ API</a:t>
            </a:r>
            <a:endParaRPr lang="en-GB" dirty="0"/>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a:t>
            </a:r>
            <a:r>
              <a:rPr lang="en-GB" dirty="0" smtClean="0"/>
              <a:t>a VADD program in C++</a:t>
            </a:r>
            <a:endParaRPr lang="en-GB" dirty="0"/>
          </a:p>
          <a:p>
            <a:pPr lvl="1">
              <a:lnSpc>
                <a:spcPct val="110000"/>
              </a:lnSpc>
            </a:pPr>
            <a:r>
              <a:rPr lang="en-GB" dirty="0" smtClean="0"/>
              <a:t>Create additional </a:t>
            </a:r>
            <a:r>
              <a:rPr lang="en-GB" dirty="0"/>
              <a:t>buffer objects and assign them to vectors defined on the host (see the provided </a:t>
            </a:r>
            <a:r>
              <a:rPr lang="en-GB" dirty="0" err="1"/>
              <a:t>vadd</a:t>
            </a:r>
            <a:r>
              <a:rPr lang="en-GB" dirty="0"/>
              <a:t> </a:t>
            </a:r>
            <a:r>
              <a:rPr lang="en-GB" dirty="0" smtClean="0"/>
              <a:t>programs </a:t>
            </a:r>
            <a:r>
              <a:rPr lang="en-GB" dirty="0"/>
              <a:t>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a:t>
            </a:r>
            <a:r>
              <a:rPr lang="en-GB" dirty="0" smtClean="0"/>
              <a:t>result</a:t>
            </a:r>
            <a:endParaRPr lang="en-GB" dirty="0"/>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smtClean="0"/>
              <a:t>(Sample solution is for C = A + B; D = C + E; F = D + G; return F)</a:t>
            </a:r>
            <a:endParaRPr lang="en-GB" dirty="0"/>
          </a:p>
        </p:txBody>
      </p:sp>
    </p:spTree>
    <p:extLst>
      <p:ext uri="{BB962C8B-B14F-4D97-AF65-F5344CB8AC3E}">
        <p14:creationId xmlns:p14="http://schemas.microsoft.com/office/powerpoint/2010/main" val="14843682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en-GB" dirty="0" smtClean="0">
                <a:solidFill>
                  <a:schemeClr val="tx1"/>
                </a:solidFill>
              </a:rPr>
              <a:t>Lecture 5</a:t>
            </a:r>
            <a:endParaRPr lang="en-GB" dirty="0">
              <a:solidFill>
                <a:schemeClr val="tx1"/>
              </a:solidFill>
            </a:endParaRPr>
          </a:p>
        </p:txBody>
      </p:sp>
    </p:spTree>
    <p:extLst>
      <p:ext uri="{BB962C8B-B14F-4D97-AF65-F5344CB8AC3E}">
        <p14:creationId xmlns:p14="http://schemas.microsoft.com/office/powerpoint/2010/main" val="13212391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a:t>
            </a:r>
            <a:r>
              <a:rPr lang="en-GB" dirty="0" smtClean="0"/>
              <a:t>supported (</a:t>
            </a:r>
            <a:r>
              <a:rPr lang="en-GB" dirty="0" smtClean="0">
                <a:latin typeface="Courier New"/>
                <a:cs typeface="Courier New"/>
              </a:rPr>
              <a:t>#</a:t>
            </a:r>
            <a:r>
              <a:rPr lang="en-GB" dirty="0" smtClean="0">
                <a:latin typeface="Courier New"/>
                <a:cs typeface="Courier New"/>
              </a:rPr>
              <a:t>include, #if </a:t>
            </a:r>
            <a:r>
              <a:rPr lang="en-GB" dirty="0" smtClean="0"/>
              <a:t>etc.)</a:t>
            </a:r>
            <a:endParaRPr lang="en-GB" dirty="0"/>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a:t>
            </a:r>
            <a:r>
              <a:rPr lang="en-GB" dirty="0" smtClean="0"/>
              <a:t>types:</a:t>
            </a:r>
          </a:p>
          <a:p>
            <a:pPr lvl="2"/>
            <a:r>
              <a:rPr lang="en-GB" dirty="0" smtClean="0">
                <a:latin typeface="Courier New"/>
                <a:cs typeface="Courier New"/>
              </a:rPr>
              <a:t>image2d_t</a:t>
            </a:r>
            <a:r>
              <a:rPr lang="en-GB" dirty="0">
                <a:latin typeface="Courier New"/>
                <a:cs typeface="Courier New"/>
              </a:rPr>
              <a:t>, image3d_t </a:t>
            </a:r>
            <a:r>
              <a:rPr lang="en-GB" dirty="0"/>
              <a:t>and </a:t>
            </a:r>
            <a:r>
              <a:rPr lang="en-GB" dirty="0" err="1" smtClean="0">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OSX?</a:t>
            </a:r>
            <a:endParaRPr lang="en-GB" dirty="0"/>
          </a:p>
        </p:txBody>
      </p:sp>
      <p:sp>
        <p:nvSpPr>
          <p:cNvPr id="3" name="Content Placeholder 2"/>
          <p:cNvSpPr>
            <a:spLocks noGrp="1"/>
          </p:cNvSpPr>
          <p:nvPr>
            <p:ph idx="1"/>
          </p:nvPr>
        </p:nvSpPr>
        <p:spPr>
          <a:xfrm>
            <a:off x="457200" y="1600200"/>
            <a:ext cx="8229600" cy="4997152"/>
          </a:xfrm>
        </p:spPr>
        <p:txBody>
          <a:bodyPr>
            <a:normAutofit/>
          </a:bodyPr>
          <a:lstStyle/>
          <a:p>
            <a:r>
              <a:rPr lang="en-GB" dirty="0" err="1" smtClean="0"/>
              <a:t>OpenCL</a:t>
            </a:r>
            <a:r>
              <a:rPr lang="en-GB" dirty="0" smtClean="0"/>
              <a:t> works out of the box!</a:t>
            </a:r>
          </a:p>
          <a:p>
            <a:endParaRPr lang="en-GB" dirty="0" smtClean="0"/>
          </a:p>
          <a:p>
            <a:r>
              <a:rPr lang="en-GB" dirty="0" smtClean="0"/>
              <a:t>Just compile your programs with</a:t>
            </a:r>
          </a:p>
          <a:p>
            <a:pPr lvl="1">
              <a:buNone/>
            </a:pPr>
            <a:r>
              <a:rPr lang="en-GB" dirty="0" smtClean="0">
                <a:solidFill>
                  <a:schemeClr val="accent6">
                    <a:lumMod val="75000"/>
                  </a:schemeClr>
                </a:solidFill>
                <a:latin typeface="Courier New Bold"/>
                <a:cs typeface="Courier New Bold"/>
              </a:rPr>
              <a:t>-</a:t>
            </a:r>
            <a:r>
              <a:rPr lang="en-GB" b="1" dirty="0" smtClean="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smtClean="0"/>
              <a:t>The </a:t>
            </a:r>
            <a:r>
              <a:rPr lang="en-GB" dirty="0" err="1" smtClean="0"/>
              <a:t>Makefiles</a:t>
            </a:r>
            <a:r>
              <a:rPr lang="en-GB" dirty="0" smtClean="0"/>
              <a:t> will use clang as the C compiler by default on Mac OS X</a:t>
            </a:r>
          </a:p>
          <a:p>
            <a:pPr lvl="1"/>
            <a:r>
              <a:rPr lang="en-GB" dirty="0" smtClean="0"/>
              <a:t>Make </a:t>
            </a:r>
            <a:r>
              <a:rPr lang="en-GB" dirty="0"/>
              <a:t>sure you have the latest </a:t>
            </a:r>
            <a:r>
              <a:rPr lang="en-GB" dirty="0" err="1"/>
              <a:t>Xcode</a:t>
            </a:r>
            <a:r>
              <a:rPr lang="en-GB" dirty="0"/>
              <a:t> </a:t>
            </a:r>
            <a:r>
              <a:rPr lang="en-GB" dirty="0" smtClean="0"/>
              <a:t>installed</a:t>
            </a: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smtClean="0"/>
              <a:t>Built</a:t>
            </a:r>
            <a:r>
              <a:rPr lang="en-GB" dirty="0"/>
              <a:t>-in functions — </a:t>
            </a:r>
            <a:r>
              <a:rPr lang="en-GB" b="1" i="1" dirty="0">
                <a:solidFill>
                  <a:schemeClr val="accent2"/>
                </a:solidFill>
              </a:rPr>
              <a:t>mandatory</a:t>
            </a:r>
          </a:p>
          <a:p>
            <a:pPr lvl="1"/>
            <a:r>
              <a:rPr lang="en-GB" dirty="0"/>
              <a:t>Work-Item functions, </a:t>
            </a:r>
            <a:r>
              <a:rPr lang="en-GB" b="1" u="sng" dirty="0" err="1"/>
              <a:t>math.h</a:t>
            </a:r>
            <a:r>
              <a:rPr lang="en-GB" dirty="0"/>
              <a:t>, read and write </a:t>
            </a:r>
            <a:r>
              <a:rPr lang="en-GB" dirty="0" smtClean="0"/>
              <a:t>images</a:t>
            </a:r>
            <a:endParaRPr lang="en-GB" dirty="0"/>
          </a:p>
          <a:p>
            <a:pPr lvl="1"/>
            <a:r>
              <a:rPr lang="en-GB" dirty="0"/>
              <a:t>Relational, geometric functions, synchronization functions</a:t>
            </a:r>
          </a:p>
          <a:p>
            <a:pPr lvl="1"/>
            <a:r>
              <a:rPr lang="en-GB" dirty="0" err="1"/>
              <a:t>printf</a:t>
            </a:r>
            <a:r>
              <a:rPr lang="en-GB" dirty="0"/>
              <a:t> (v1.2 only, so not currently for </a:t>
            </a:r>
            <a:r>
              <a:rPr lang="en-GB" dirty="0" smtClean="0"/>
              <a:t>NVIDIA GPUs</a:t>
            </a:r>
            <a:r>
              <a:rPr lang="en-GB" dirty="0"/>
              <a:t>)</a:t>
            </a:r>
          </a:p>
          <a:p>
            <a:r>
              <a:rPr lang="en-GB" dirty="0"/>
              <a:t>Built-in functions — </a:t>
            </a:r>
            <a:r>
              <a:rPr lang="en-GB" b="1" i="1" dirty="0">
                <a:solidFill>
                  <a:schemeClr val="accent4"/>
                </a:solidFill>
              </a:rPr>
              <a:t>optional</a:t>
            </a:r>
            <a:r>
              <a:rPr lang="en-GB" dirty="0">
                <a:solidFill>
                  <a:schemeClr val="accent4"/>
                </a:solidFill>
              </a:rPr>
              <a:t> </a:t>
            </a:r>
            <a:r>
              <a:rPr lang="en-GB" b="1" i="1" dirty="0" smtClean="0">
                <a:solidFill>
                  <a:schemeClr val="accent4"/>
                </a:solidFill>
              </a:rPr>
              <a:t>“</a:t>
            </a:r>
            <a:r>
              <a:rPr lang="en-GB" b="1" i="1" dirty="0">
                <a:solidFill>
                  <a:schemeClr val="accent4"/>
                </a:solidFill>
              </a:rPr>
              <a:t>extensions</a:t>
            </a:r>
            <a:r>
              <a:rPr lang="en-GB" b="1" i="1" dirty="0" smtClean="0">
                <a:solidFill>
                  <a:schemeClr val="accent4"/>
                </a:solidFill>
              </a:rPr>
              <a:t>”</a:t>
            </a:r>
            <a:endParaRPr lang="en-GB" b="1" i="1" dirty="0">
              <a:solidFill>
                <a:schemeClr val="accent4"/>
              </a:solidFill>
            </a:endParaRPr>
          </a:p>
          <a:p>
            <a:pPr lvl="1"/>
            <a:r>
              <a:rPr lang="en-GB" dirty="0"/>
              <a:t>Double precision, atomics to global and local memory</a:t>
            </a:r>
          </a:p>
          <a:p>
            <a:pPr lvl="1"/>
            <a:r>
              <a:rPr lang="en-GB" dirty="0"/>
              <a:t>Selection of rounding </a:t>
            </a:r>
            <a:r>
              <a:rPr lang="en-GB" dirty="0" smtClean="0"/>
              <a:t>modes, </a:t>
            </a:r>
            <a:r>
              <a:rPr lang="en-GB" dirty="0"/>
              <a:t>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Highlights</a:t>
            </a:r>
            <a:endParaRPr lang="en-GB" dirty="0"/>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smtClean="0">
                <a:solidFill>
                  <a:schemeClr val="accent4">
                    <a:lumMod val="75000"/>
                  </a:schemeClr>
                </a:solidFill>
              </a:rPr>
              <a:t>__kernel</a:t>
            </a:r>
            <a:r>
              <a:rPr lang="en-GB" dirty="0" smtClean="0"/>
              <a:t> </a:t>
            </a:r>
            <a:r>
              <a:rPr lang="en-GB" dirty="0"/>
              <a:t>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a:t>
            </a:r>
            <a:r>
              <a:rPr lang="en-GB" dirty="0" smtClean="0"/>
              <a:t>(non kernel) device-</a:t>
            </a:r>
            <a:r>
              <a:rPr lang="en-GB" dirty="0"/>
              <a:t>side functions</a:t>
            </a:r>
          </a:p>
          <a:p>
            <a:pPr>
              <a:lnSpc>
                <a:spcPct val="110000"/>
              </a:lnSpc>
            </a:pPr>
            <a:r>
              <a:rPr lang="en-GB" dirty="0"/>
              <a:t>Address space qualifiers</a:t>
            </a:r>
          </a:p>
          <a:p>
            <a:pPr lvl="1">
              <a:lnSpc>
                <a:spcPct val="110000"/>
              </a:lnSpc>
            </a:pPr>
            <a:r>
              <a:rPr lang="en-GB" b="1" dirty="0" smtClean="0">
                <a:solidFill>
                  <a:schemeClr val="accent4">
                    <a:lumMod val="75000"/>
                  </a:schemeClr>
                </a:solidFill>
              </a:rPr>
              <a:t>__global</a:t>
            </a:r>
            <a:r>
              <a:rPr lang="en-GB" b="1" dirty="0">
                <a:solidFill>
                  <a:schemeClr val="accent4">
                    <a:lumMod val="75000"/>
                  </a:schemeClr>
                </a:solidFill>
              </a:rPr>
              <a:t>, __local, __constant, __private</a:t>
            </a:r>
          </a:p>
          <a:p>
            <a:pPr lvl="1">
              <a:lnSpc>
                <a:spcPct val="110000"/>
              </a:lnSpc>
            </a:pPr>
            <a:r>
              <a:rPr lang="en-GB" dirty="0"/>
              <a:t>Pointer kernel </a:t>
            </a:r>
            <a:r>
              <a:rPr lang="en-GB" dirty="0" smtClean="0"/>
              <a:t>arguments </a:t>
            </a:r>
            <a:r>
              <a:rPr lang="en-GB" b="1" u="sng" dirty="0"/>
              <a:t>must</a:t>
            </a:r>
            <a:r>
              <a:rPr lang="en-GB" dirty="0"/>
              <a:t> </a:t>
            </a:r>
            <a:r>
              <a:rPr lang="en-GB" dirty="0" smtClean="0"/>
              <a:t>have an </a:t>
            </a:r>
            <a:r>
              <a:rPr lang="en-GB" dirty="0"/>
              <a:t>address space qualifier</a:t>
            </a:r>
          </a:p>
          <a:p>
            <a:pPr>
              <a:lnSpc>
                <a:spcPct val="110000"/>
              </a:lnSpc>
            </a:pPr>
            <a:r>
              <a:rPr lang="en-GB" dirty="0"/>
              <a:t>Work-item functions</a:t>
            </a:r>
          </a:p>
          <a:p>
            <a:pPr lvl="1">
              <a:lnSpc>
                <a:spcPct val="110000"/>
              </a:lnSpc>
            </a:pPr>
            <a:r>
              <a:rPr lang="en-GB" dirty="0" err="1" smtClean="0">
                <a:solidFill>
                  <a:schemeClr val="accent4">
                    <a:lumMod val="75000"/>
                  </a:schemeClr>
                </a:solidFill>
              </a:rPr>
              <a:t>get_global_id</a:t>
            </a:r>
            <a:r>
              <a:rPr lang="en-GB" dirty="0" smtClean="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r>
              <a:rPr lang="en-GB" dirty="0" smtClean="0">
                <a:solidFill>
                  <a:schemeClr val="accent4">
                    <a:lumMod val="75000"/>
                  </a:schemeClr>
                </a:solidFill>
              </a:rPr>
              <a:t>) </a:t>
            </a:r>
            <a:r>
              <a:rPr lang="en-GB" dirty="0" smtClean="0"/>
              <a:t>etc.</a:t>
            </a:r>
            <a:endParaRPr lang="en-GB" dirty="0"/>
          </a:p>
          <a:p>
            <a:pPr>
              <a:lnSpc>
                <a:spcPct val="110000"/>
              </a:lnSpc>
            </a:pPr>
            <a:r>
              <a:rPr lang="en-GB" dirty="0"/>
              <a:t>Synchronization functions</a:t>
            </a:r>
          </a:p>
          <a:p>
            <a:pPr lvl="1">
              <a:lnSpc>
                <a:spcPct val="110000"/>
              </a:lnSpc>
            </a:pPr>
            <a:r>
              <a:rPr lang="en-GB" b="1" dirty="0" smtClean="0">
                <a:solidFill>
                  <a:schemeClr val="accent1"/>
                </a:solidFill>
              </a:rPr>
              <a:t>Barriers</a:t>
            </a:r>
            <a:r>
              <a:rPr lang="en-GB" dirty="0" smtClean="0"/>
              <a:t> </a:t>
            </a:r>
            <a:r>
              <a:rPr lang="en-GB" dirty="0"/>
              <a:t>- all work-items within a work-group </a:t>
            </a:r>
            <a:r>
              <a:rPr lang="en-GB" b="1" dirty="0"/>
              <a:t>must</a:t>
            </a:r>
            <a:r>
              <a:rPr lang="en-GB" dirty="0"/>
              <a:t> execute </a:t>
            </a:r>
            <a:r>
              <a:rPr lang="en-GB" dirty="0" smtClean="0"/>
              <a:t>the barrier </a:t>
            </a:r>
            <a:r>
              <a:rPr lang="en-GB" dirty="0"/>
              <a:t>function before any work-item can continue</a:t>
            </a:r>
          </a:p>
          <a:p>
            <a:pPr lvl="1">
              <a:lnSpc>
                <a:spcPct val="110000"/>
              </a:lnSpc>
            </a:pPr>
            <a:r>
              <a:rPr lang="en-GB" b="1" dirty="0" smtClean="0">
                <a:solidFill>
                  <a:schemeClr val="accent1"/>
                </a:solidFill>
              </a:rPr>
              <a:t>Memory </a:t>
            </a:r>
            <a:r>
              <a:rPr lang="en-GB" b="1" dirty="0">
                <a:solidFill>
                  <a:schemeClr val="accent1"/>
                </a:solidFill>
              </a:rPr>
              <a:t>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a:t>
            </a:r>
            <a:r>
              <a:rPr lang="en-GB" dirty="0" smtClean="0"/>
              <a:t>reserved</a:t>
            </a:r>
          </a:p>
          <a:p>
            <a:pPr marL="0" indent="0">
              <a:buNone/>
            </a:pPr>
            <a:r>
              <a:rPr lang="en-GB" dirty="0" smtClean="0">
                <a:solidFill>
                  <a:schemeClr val="accent1">
                    <a:lumMod val="75000"/>
                  </a:schemeClr>
                </a:solidFill>
              </a:rPr>
              <a:t>   (note</a:t>
            </a:r>
            <a:r>
              <a:rPr lang="en-GB" dirty="0">
                <a:solidFill>
                  <a:schemeClr val="accent1">
                    <a:lumMod val="75000"/>
                  </a:schemeClr>
                </a:solidFill>
              </a:rPr>
              <a:t>: most implementations support double)</a:t>
            </a:r>
          </a:p>
        </p:txBody>
      </p:sp>
    </p:spTree>
    <p:extLst>
      <p:ext uri="{BB962C8B-B14F-4D97-AF65-F5344CB8AC3E}">
        <p14:creationId xmlns:p14="http://schemas.microsoft.com/office/powerpoint/2010/main" val="182832966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gridCol w="717550"/>
                <a:gridCol w="720725"/>
                <a:gridCol w="720725"/>
                <a:gridCol w="742950"/>
                <a:gridCol w="698500"/>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smtClean="0"/>
              <a:t>Worked example: Linear Algebra</a:t>
            </a:r>
            <a:endParaRPr lang="en-GB" dirty="0"/>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a:t>
            </a:r>
            <a:r>
              <a:rPr lang="en-GB" dirty="0" smtClean="0"/>
              <a:t>			x </a:t>
            </a:r>
            <a:r>
              <a:rPr lang="en-GB" dirty="0"/>
              <a:t>+ 2y +  z  = 1</a:t>
            </a:r>
          </a:p>
          <a:p>
            <a:pPr marL="0" indent="0">
              <a:buNone/>
            </a:pPr>
            <a:r>
              <a:rPr lang="en-GB" dirty="0"/>
              <a:t> </a:t>
            </a:r>
            <a:r>
              <a:rPr lang="en-GB" dirty="0" smtClean="0"/>
              <a:t>			x </a:t>
            </a:r>
            <a:r>
              <a:rPr lang="en-GB" dirty="0"/>
              <a:t>+ 3y + 3z = 2</a:t>
            </a:r>
          </a:p>
          <a:p>
            <a:pPr marL="0" indent="0">
              <a:buNone/>
            </a:pPr>
            <a:r>
              <a:rPr lang="en-GB" dirty="0"/>
              <a:t> </a:t>
            </a:r>
            <a:r>
              <a:rPr lang="en-GB" dirty="0" smtClean="0"/>
              <a:t>			x </a:t>
            </a:r>
            <a:r>
              <a:rPr lang="en-GB" dirty="0"/>
              <a:t>+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gridCol w="711200"/>
                <a:gridCol w="730250"/>
                <a:gridCol w="720725"/>
                <a:gridCol w="720725"/>
                <a:gridCol w="720725"/>
                <a:gridCol w="720725"/>
                <a:gridCol w="720725"/>
                <a:gridCol w="720725"/>
                <a:gridCol w="717550"/>
                <a:gridCol w="720725"/>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p:txBody>
          <a:bodyPr/>
          <a:lstStyle/>
          <a:p>
            <a:r>
              <a:rPr lang="en-GB" dirty="0" smtClean="0"/>
              <a:t>Solving </a:t>
            </a:r>
            <a:r>
              <a:rPr lang="en-GB" dirty="0" err="1" smtClean="0"/>
              <a:t>Ax</a:t>
            </a:r>
            <a:r>
              <a:rPr lang="en-GB" dirty="0" smtClean="0"/>
              <a:t>=b</a:t>
            </a:r>
            <a:endParaRPr lang="en-GB" dirty="0"/>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smtClean="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smtClean="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We solve for x, given a problem </a:t>
            </a:r>
            <a:r>
              <a:rPr lang="en-GB" dirty="0" err="1" smtClean="0"/>
              <a:t>Ax</a:t>
            </a:r>
            <a:r>
              <a:rPr lang="en-GB" dirty="0" smtClean="0"/>
              <a:t>=b</a:t>
            </a:r>
          </a:p>
          <a:p>
            <a:pPr lvl="1"/>
            <a:r>
              <a:rPr lang="pl-PL" dirty="0"/>
              <a:t>Ax=b                   LUx=b</a:t>
            </a:r>
          </a:p>
          <a:p>
            <a:pPr lvl="1"/>
            <a:r>
              <a:rPr lang="pl-PL" dirty="0"/>
              <a:t>Ux=(L</a:t>
            </a:r>
            <a:r>
              <a:rPr lang="pl-PL" baseline="30000" dirty="0"/>
              <a:t>-1</a:t>
            </a:r>
            <a:r>
              <a:rPr lang="pl-PL" dirty="0"/>
              <a:t>)b             x = (U</a:t>
            </a:r>
            <a:r>
              <a:rPr lang="pl-PL" baseline="30000" dirty="0"/>
              <a:t>-1</a:t>
            </a:r>
            <a:r>
              <a:rPr lang="pl-PL" dirty="0" smtClean="0"/>
              <a:t>)</a:t>
            </a:r>
            <a:r>
              <a:rPr lang="en-GB" dirty="0" smtClean="0"/>
              <a:t>(</a:t>
            </a:r>
            <a:r>
              <a:rPr lang="pl-PL" dirty="0" smtClean="0"/>
              <a:t>L</a:t>
            </a:r>
            <a:r>
              <a:rPr lang="pl-PL" baseline="30000" dirty="0" smtClean="0"/>
              <a:t>-1</a:t>
            </a:r>
            <a:r>
              <a:rPr lang="en-GB" baseline="30000" dirty="0" smtClean="0"/>
              <a:t>)</a:t>
            </a:r>
            <a:r>
              <a:rPr lang="pl-PL" dirty="0" smtClean="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smtClean="0">
                <a:solidFill>
                  <a:schemeClr val="accent4"/>
                </a:solidFill>
              </a:rPr>
              <a:t>So we need to be able to do matrix multiplication</a:t>
            </a:r>
            <a:endParaRPr lang="en-GB" dirty="0">
              <a:solidFill>
                <a:schemeClr val="accent4"/>
              </a:solidFill>
            </a:endParaRP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N,</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smtClean="0">
                <a:solidFill>
                  <a:schemeClr val="accent1"/>
                </a:solidFill>
                <a:latin typeface="+mj-lt"/>
              </a:rPr>
              <a:t>We calculate C=AB, where all three matrices are </a:t>
            </a:r>
            <a:r>
              <a:rPr lang="en-GB" sz="2000" dirty="0" err="1" smtClean="0">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56580973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smtClean="0"/>
              <a:t>Device is </a:t>
            </a:r>
            <a:r>
              <a:rPr lang="en-GB" sz="2000" dirty="0" smtClean="0"/>
              <a:t>2x Intel</a:t>
            </a:r>
            <a:r>
              <a:rPr lang="en-GB" sz="2000" dirty="0" smtClean="0"/>
              <a:t>® Xeon® CPU, E5649 @ 2.53GHz </a:t>
            </a:r>
            <a:r>
              <a:rPr lang="en-GB" sz="2000" dirty="0" smtClean="0"/>
              <a:t>(12 cores total) using </a:t>
            </a:r>
            <a:r>
              <a:rPr lang="en-GB" sz="2000" dirty="0" smtClean="0"/>
              <a:t>the </a:t>
            </a:r>
            <a:r>
              <a:rPr lang="en-GB" sz="2000" dirty="0" err="1" smtClean="0"/>
              <a:t>gcc</a:t>
            </a:r>
            <a:r>
              <a:rPr lang="en-GB" sz="2000" dirty="0" smtClean="0"/>
              <a:t> compiler.</a:t>
            </a:r>
            <a:endParaRPr lang="en-GB" sz="20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smtClean="0">
                <a:solidFill>
                  <a:schemeClr val="accent2"/>
                </a:solidFill>
                <a:latin typeface="+mj-lt"/>
              </a:rPr>
              <a:t>Mark as a kernel function and specify memory qualifiers</a:t>
            </a:r>
            <a:endParaRPr lang="en-GB" sz="2000" b="1" dirty="0">
              <a:solidFill>
                <a:schemeClr val="accent2"/>
              </a:solidFill>
              <a:latin typeface="+mj-lt"/>
            </a:endParaRPr>
          </a:p>
        </p:txBody>
      </p:sp>
      <p:sp>
        <p:nvSpPr>
          <p:cNvPr id="4" name="Rectangle 3"/>
          <p:cNvSpPr/>
          <p:nvPr/>
        </p:nvSpPr>
        <p:spPr>
          <a:xfrm>
            <a:off x="107504" y="1340768"/>
            <a:ext cx="8928992" cy="792088"/>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smtClean="0">
                <a:latin typeface="Courier New Bold"/>
              </a:rPr>
              <a:t>        j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smtClean="0">
              <a:latin typeface="Courier New Bold"/>
            </a:endParaRPr>
          </a:p>
          <a:p>
            <a:endParaRPr lang="en-GB" sz="2000" b="1" dirty="0" smtClean="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3620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a:t>
            </a:r>
            <a:endParaRPr lang="en-GB" sz="3200" dirty="0"/>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smtClean="0">
                <a:latin typeface="Courier New Bold"/>
              </a:rPr>
              <a:t>    j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smtClean="0">
                <a:latin typeface="Courier New Bold"/>
              </a:rPr>
              <a:t>    C</a:t>
            </a:r>
            <a:r>
              <a:rPr lang="en-GB" b="1" dirty="0">
                <a:latin typeface="Courier New Bold"/>
              </a:rPr>
              <a:t>[</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a:latin typeface="Courier New Bold"/>
              </a:rPr>
              <a:t>}</a:t>
            </a:r>
          </a:p>
        </p:txBody>
      </p:sp>
    </p:spTree>
    <p:extLst>
      <p:ext uri="{BB962C8B-B14F-4D97-AF65-F5344CB8AC3E}">
        <p14:creationId xmlns:p14="http://schemas.microsoft.com/office/powerpoint/2010/main" val="13620079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37139</TotalTime>
  <Words>17039</Words>
  <Application>Microsoft Macintosh PowerPoint</Application>
  <PresentationFormat>On-screen Show (4:3)</PresentationFormat>
  <Paragraphs>2310</Paragraphs>
  <Slides>149</Slides>
  <Notes>21</Notes>
  <HiddenSlides>10</HiddenSlides>
  <MMClips>0</MMClips>
  <ScaleCrop>false</ScaleCrop>
  <HeadingPairs>
    <vt:vector size="4" baseType="variant">
      <vt:variant>
        <vt:lpstr>Theme</vt:lpstr>
      </vt:variant>
      <vt:variant>
        <vt:i4>2</vt:i4>
      </vt:variant>
      <vt:variant>
        <vt:lpstr>Slide Titles</vt:lpstr>
      </vt:variant>
      <vt:variant>
        <vt:i4>149</vt:i4>
      </vt:variant>
    </vt:vector>
  </HeadingPairs>
  <TitlesOfParts>
    <vt:vector size="151" baseType="lpstr">
      <vt:lpstr>KITE_OpenCL_Code</vt:lpstr>
      <vt:lpstr>KITE_OpenCL</vt:lpstr>
      <vt:lpstr>Hands On OpenCLTM</vt:lpstr>
      <vt:lpstr>Simon McIntosh-Smith</vt:lpstr>
      <vt:lpstr>James Price</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Microprocessor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Timeline</vt:lpstr>
      <vt:lpstr>OpenCL: From cell phone to supercomputer</vt:lpstr>
      <vt:lpstr>OpenCL Platform Model</vt:lpstr>
      <vt:lpstr>OpenCL Platform Example (One node, two CPU sockets, two GPUs)</vt:lpstr>
      <vt:lpstr>Exercise 1: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verbose</vt:lpstr>
      <vt:lpstr>The C++ Interface</vt:lpstr>
      <vt:lpstr>The OpenCL C++ API ref card</vt:lpstr>
      <vt:lpstr>1. Create a context and queue</vt:lpstr>
      <vt:lpstr>2. Create and Build the program</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3: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4: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5: using private memory</vt:lpstr>
      <vt:lpstr>Optimizing matrix multiplication</vt:lpstr>
      <vt:lpstr>Row of C per work-item, A row private, B columns local</vt:lpstr>
      <vt:lpstr>Matrix multiplication host program (C++ API)</vt:lpstr>
      <vt:lpstr>Matrix multiplication performance</vt:lpstr>
      <vt:lpstr>Exercise 6: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 (CPU)</vt:lpstr>
      <vt:lpstr>Exercise 7: blocked matrix multiply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1211</cp:revision>
  <dcterms:created xsi:type="dcterms:W3CDTF">2013-06-29T14:06:29Z</dcterms:created>
  <dcterms:modified xsi:type="dcterms:W3CDTF">2015-02-17T19:54:55Z</dcterms:modified>
</cp:coreProperties>
</file>